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3" r:id="rId1"/>
  </p:sldMasterIdLst>
  <p:notesMasterIdLst>
    <p:notesMasterId r:id="rId85"/>
  </p:notesMasterIdLst>
  <p:sldIdLst>
    <p:sldId id="256" r:id="rId2"/>
    <p:sldId id="258" r:id="rId3"/>
    <p:sldId id="259" r:id="rId4"/>
    <p:sldId id="260" r:id="rId5"/>
    <p:sldId id="261" r:id="rId6"/>
    <p:sldId id="262" r:id="rId7"/>
    <p:sldId id="263" r:id="rId8"/>
    <p:sldId id="265" r:id="rId9"/>
    <p:sldId id="266" r:id="rId10"/>
    <p:sldId id="267" r:id="rId11"/>
    <p:sldId id="295"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 id="312" r:id="rId47"/>
    <p:sldId id="286" r:id="rId48"/>
    <p:sldId id="287" r:id="rId49"/>
    <p:sldId id="288" r:id="rId50"/>
    <p:sldId id="289" r:id="rId51"/>
    <p:sldId id="290" r:id="rId52"/>
    <p:sldId id="291" r:id="rId53"/>
    <p:sldId id="292" r:id="rId54"/>
    <p:sldId id="293" r:id="rId55"/>
    <p:sldId id="294" r:id="rId56"/>
    <p:sldId id="313"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Estilo Claro 3 - Ênfase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662" autoAdjust="0"/>
  </p:normalViewPr>
  <p:slideViewPr>
    <p:cSldViewPr snapToGrid="0">
      <p:cViewPr varScale="1">
        <p:scale>
          <a:sx n="60" d="100"/>
          <a:sy n="60" d="100"/>
        </p:scale>
        <p:origin x="111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E650FE-8FB8-4B2C-9828-E5DE1F6E58F2}" type="datetimeFigureOut">
              <a:rPr lang="pt-BR" smtClean="0"/>
              <a:t>20/04/2017</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B08C55-226C-473E-827C-624EEB269555}" type="slidenum">
              <a:rPr lang="pt-BR" smtClean="0"/>
              <a:t>‹nº›</a:t>
            </a:fld>
            <a:endParaRPr lang="pt-BR"/>
          </a:p>
        </p:txBody>
      </p:sp>
    </p:spTree>
    <p:extLst>
      <p:ext uri="{BB962C8B-B14F-4D97-AF65-F5344CB8AC3E}">
        <p14:creationId xmlns:p14="http://schemas.microsoft.com/office/powerpoint/2010/main" val="4262696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59B08C55-226C-473E-827C-624EEB269555}" type="slidenum">
              <a:rPr lang="pt-BR" smtClean="0"/>
              <a:t>49</a:t>
            </a:fld>
            <a:endParaRPr lang="pt-BR"/>
          </a:p>
        </p:txBody>
      </p:sp>
    </p:spTree>
    <p:extLst>
      <p:ext uri="{BB962C8B-B14F-4D97-AF65-F5344CB8AC3E}">
        <p14:creationId xmlns:p14="http://schemas.microsoft.com/office/powerpoint/2010/main" val="3617148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785DB629-FCA5-4741-96F1-E48285EC1EEC}" type="slidenum">
              <a:rPr lang="pt-BR" sz="1200"/>
              <a:pPr eaLnBrk="1" hangingPunct="1"/>
              <a:t>60</a:t>
            </a:fld>
            <a:endParaRPr lang="pt-BR" sz="1200"/>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atin typeface="Arial" panose="020B0604020202020204" pitchFamily="34" charset="0"/>
            </a:endParaRPr>
          </a:p>
        </p:txBody>
      </p:sp>
    </p:spTree>
    <p:extLst>
      <p:ext uri="{BB962C8B-B14F-4D97-AF65-F5344CB8AC3E}">
        <p14:creationId xmlns:p14="http://schemas.microsoft.com/office/powerpoint/2010/main" val="1014934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76F05309-2DE3-4042-995A-B2580B881DB4}" type="slidenum">
              <a:rPr lang="pt-BR" sz="1200"/>
              <a:pPr eaLnBrk="1" hangingPunct="1"/>
              <a:t>61</a:t>
            </a:fld>
            <a:endParaRPr lang="pt-BR" sz="1200"/>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pt-BR">
              <a:latin typeface="Arial" panose="020B0604020202020204" pitchFamily="34" charset="0"/>
            </a:endParaRPr>
          </a:p>
        </p:txBody>
      </p:sp>
    </p:spTree>
    <p:extLst>
      <p:ext uri="{BB962C8B-B14F-4D97-AF65-F5344CB8AC3E}">
        <p14:creationId xmlns:p14="http://schemas.microsoft.com/office/powerpoint/2010/main" val="2154577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pt-BR"/>
              <a:t>Clique para editar o título mestre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53385F2C-4657-4970-B5E3-B3C3F61E7704}" type="datetimeFigureOut">
              <a:rPr lang="pt-BR" smtClean="0"/>
              <a:t>20/04/2017</a:t>
            </a:fld>
            <a:endParaRPr lang="pt-BR"/>
          </a:p>
        </p:txBody>
      </p:sp>
      <p:sp>
        <p:nvSpPr>
          <p:cNvPr id="5" name="Footer Placeholder 4"/>
          <p:cNvSpPr>
            <a:spLocks noGrp="1"/>
          </p:cNvSpPr>
          <p:nvPr>
            <p:ph type="ftr" sz="quarter" idx="11"/>
          </p:nvPr>
        </p:nvSpPr>
        <p:spPr/>
        <p:txBody>
          <a:bodyPr/>
          <a:lstStyle/>
          <a:p>
            <a:endParaRPr lang="pt-B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58AA028-32FF-4C6C-9CD7-94A1FA4972D8}" type="slidenum">
              <a:rPr lang="pt-BR" smtClean="0"/>
              <a:t>‹nº›</a:t>
            </a:fld>
            <a:endParaRPr lang="pt-BR"/>
          </a:p>
        </p:txBody>
      </p:sp>
    </p:spTree>
    <p:extLst>
      <p:ext uri="{BB962C8B-B14F-4D97-AF65-F5344CB8AC3E}">
        <p14:creationId xmlns:p14="http://schemas.microsoft.com/office/powerpoint/2010/main" val="1163926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pt-BR"/>
              <a:t>Clique para editar o título mestre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53385F2C-4657-4970-B5E3-B3C3F61E7704}" type="datetimeFigureOut">
              <a:rPr lang="pt-BR" smtClean="0"/>
              <a:t>20/04/2017</a:t>
            </a:fld>
            <a:endParaRPr lang="pt-BR"/>
          </a:p>
        </p:txBody>
      </p:sp>
      <p:sp>
        <p:nvSpPr>
          <p:cNvPr id="5" name="Footer Placeholder 4"/>
          <p:cNvSpPr>
            <a:spLocks noGrp="1"/>
          </p:cNvSpPr>
          <p:nvPr>
            <p:ph type="ftr" sz="quarter" idx="11"/>
          </p:nvPr>
        </p:nvSpPr>
        <p:spPr/>
        <p:txBody>
          <a:bodyPr/>
          <a:lstStyle/>
          <a:p>
            <a:endParaRPr lang="pt-B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58AA028-32FF-4C6C-9CD7-94A1FA4972D8}" type="slidenum">
              <a:rPr lang="pt-BR" smtClean="0"/>
              <a:t>‹nº›</a:t>
            </a:fld>
            <a:endParaRPr lang="pt-BR"/>
          </a:p>
        </p:txBody>
      </p:sp>
    </p:spTree>
    <p:extLst>
      <p:ext uri="{BB962C8B-B14F-4D97-AF65-F5344CB8AC3E}">
        <p14:creationId xmlns:p14="http://schemas.microsoft.com/office/powerpoint/2010/main" val="1436570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pt-BR"/>
              <a:t>Clique para editar o título mestre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 texto mestre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53385F2C-4657-4970-B5E3-B3C3F61E7704}" type="datetimeFigureOut">
              <a:rPr lang="pt-BR" smtClean="0"/>
              <a:t>20/04/2017</a:t>
            </a:fld>
            <a:endParaRPr lang="pt-BR"/>
          </a:p>
        </p:txBody>
      </p:sp>
      <p:sp>
        <p:nvSpPr>
          <p:cNvPr id="5" name="Footer Placeholder 4"/>
          <p:cNvSpPr>
            <a:spLocks noGrp="1"/>
          </p:cNvSpPr>
          <p:nvPr>
            <p:ph type="ftr" sz="quarter" idx="11"/>
          </p:nvPr>
        </p:nvSpPr>
        <p:spPr/>
        <p:txBody>
          <a:bodyPr/>
          <a:lstStyle/>
          <a:p>
            <a:endParaRPr lang="pt-B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58AA028-32FF-4C6C-9CD7-94A1FA4972D8}" type="slidenum">
              <a:rPr lang="pt-BR" smtClean="0"/>
              <a:t>‹nº›</a:t>
            </a:fld>
            <a:endParaRPr lang="pt-BR"/>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41093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pt-BR"/>
              <a:t>Clique para editar o título mestre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pt-BR"/>
              <a:t>Clique para editar o texto mestre</a:t>
            </a:r>
          </a:p>
        </p:txBody>
      </p:sp>
      <p:sp>
        <p:nvSpPr>
          <p:cNvPr id="5" name="Date Placeholder 4"/>
          <p:cNvSpPr>
            <a:spLocks noGrp="1"/>
          </p:cNvSpPr>
          <p:nvPr>
            <p:ph type="dt" sz="half" idx="10"/>
          </p:nvPr>
        </p:nvSpPr>
        <p:spPr/>
        <p:txBody>
          <a:bodyPr/>
          <a:lstStyle/>
          <a:p>
            <a:fld id="{53385F2C-4657-4970-B5E3-B3C3F61E7704}" type="datetimeFigureOut">
              <a:rPr lang="pt-BR" smtClean="0"/>
              <a:t>20/04/2017</a:t>
            </a:fld>
            <a:endParaRPr lang="pt-BR"/>
          </a:p>
        </p:txBody>
      </p:sp>
      <p:sp>
        <p:nvSpPr>
          <p:cNvPr id="6" name="Footer Placeholder 5"/>
          <p:cNvSpPr>
            <a:spLocks noGrp="1"/>
          </p:cNvSpPr>
          <p:nvPr>
            <p:ph type="ftr" sz="quarter" idx="11"/>
          </p:nvPr>
        </p:nvSpPr>
        <p:spPr/>
        <p:txBody>
          <a:bodyPr/>
          <a:lstStyle/>
          <a:p>
            <a:endParaRPr lang="pt-B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58AA028-32FF-4C6C-9CD7-94A1FA4972D8}" type="slidenum">
              <a:rPr lang="pt-BR" smtClean="0"/>
              <a:t>‹nº›</a:t>
            </a:fld>
            <a:endParaRPr lang="pt-BR"/>
          </a:p>
        </p:txBody>
      </p:sp>
    </p:spTree>
    <p:extLst>
      <p:ext uri="{BB962C8B-B14F-4D97-AF65-F5344CB8AC3E}">
        <p14:creationId xmlns:p14="http://schemas.microsoft.com/office/powerpoint/2010/main" val="4288729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pt-BR"/>
              <a:t>Clique para editar o título mestre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 texto mestre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pt-BR"/>
              <a:t>Clique para editar o texto mestre</a:t>
            </a:r>
          </a:p>
        </p:txBody>
      </p:sp>
      <p:sp>
        <p:nvSpPr>
          <p:cNvPr id="5" name="Date Placeholder 4"/>
          <p:cNvSpPr>
            <a:spLocks noGrp="1"/>
          </p:cNvSpPr>
          <p:nvPr>
            <p:ph type="dt" sz="half" idx="10"/>
          </p:nvPr>
        </p:nvSpPr>
        <p:spPr/>
        <p:txBody>
          <a:bodyPr/>
          <a:lstStyle/>
          <a:p>
            <a:fld id="{53385F2C-4657-4970-B5E3-B3C3F61E7704}" type="datetimeFigureOut">
              <a:rPr lang="pt-BR" smtClean="0"/>
              <a:t>20/04/2017</a:t>
            </a:fld>
            <a:endParaRPr lang="pt-BR"/>
          </a:p>
        </p:txBody>
      </p:sp>
      <p:sp>
        <p:nvSpPr>
          <p:cNvPr id="6" name="Footer Placeholder 5"/>
          <p:cNvSpPr>
            <a:spLocks noGrp="1"/>
          </p:cNvSpPr>
          <p:nvPr>
            <p:ph type="ftr" sz="quarter" idx="11"/>
          </p:nvPr>
        </p:nvSpPr>
        <p:spPr/>
        <p:txBody>
          <a:bodyPr/>
          <a:lstStyle/>
          <a:p>
            <a:endParaRPr lang="pt-B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58AA028-32FF-4C6C-9CD7-94A1FA4972D8}" type="slidenum">
              <a:rPr lang="pt-BR" smtClean="0"/>
              <a:t>‹nº›</a:t>
            </a:fld>
            <a:endParaRPr lang="pt-BR"/>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706488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pt-BR"/>
              <a:t>Clique para editar o título mestre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 texto mestre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pt-BR"/>
              <a:t>Clique para editar o texto mestre</a:t>
            </a:r>
          </a:p>
        </p:txBody>
      </p:sp>
      <p:sp>
        <p:nvSpPr>
          <p:cNvPr id="5" name="Date Placeholder 4"/>
          <p:cNvSpPr>
            <a:spLocks noGrp="1"/>
          </p:cNvSpPr>
          <p:nvPr>
            <p:ph type="dt" sz="half" idx="10"/>
          </p:nvPr>
        </p:nvSpPr>
        <p:spPr/>
        <p:txBody>
          <a:bodyPr/>
          <a:lstStyle/>
          <a:p>
            <a:fld id="{53385F2C-4657-4970-B5E3-B3C3F61E7704}" type="datetimeFigureOut">
              <a:rPr lang="pt-BR" smtClean="0"/>
              <a:t>20/04/2017</a:t>
            </a:fld>
            <a:endParaRPr lang="pt-BR"/>
          </a:p>
        </p:txBody>
      </p:sp>
      <p:sp>
        <p:nvSpPr>
          <p:cNvPr id="6" name="Footer Placeholder 5"/>
          <p:cNvSpPr>
            <a:spLocks noGrp="1"/>
          </p:cNvSpPr>
          <p:nvPr>
            <p:ph type="ftr" sz="quarter" idx="11"/>
          </p:nvPr>
        </p:nvSpPr>
        <p:spPr/>
        <p:txBody>
          <a:bodyPr/>
          <a:lstStyle/>
          <a:p>
            <a:endParaRPr lang="pt-B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58AA028-32FF-4C6C-9CD7-94A1FA4972D8}" type="slidenum">
              <a:rPr lang="pt-BR" smtClean="0"/>
              <a:t>‹nº›</a:t>
            </a:fld>
            <a:endParaRPr lang="pt-BR"/>
          </a:p>
        </p:txBody>
      </p:sp>
    </p:spTree>
    <p:extLst>
      <p:ext uri="{BB962C8B-B14F-4D97-AF65-F5344CB8AC3E}">
        <p14:creationId xmlns:p14="http://schemas.microsoft.com/office/powerpoint/2010/main" val="41433378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3385F2C-4657-4970-B5E3-B3C3F61E7704}" type="datetimeFigureOut">
              <a:rPr lang="pt-BR" smtClean="0"/>
              <a:t>20/04/2017</a:t>
            </a:fld>
            <a:endParaRPr lang="pt-BR"/>
          </a:p>
        </p:txBody>
      </p:sp>
      <p:sp>
        <p:nvSpPr>
          <p:cNvPr id="5" name="Footer Placeholder 4"/>
          <p:cNvSpPr>
            <a:spLocks noGrp="1"/>
          </p:cNvSpPr>
          <p:nvPr>
            <p:ph type="ftr" sz="quarter" idx="11"/>
          </p:nvPr>
        </p:nvSpPr>
        <p:spPr/>
        <p:txBody>
          <a:bodyPr/>
          <a:lstStyle/>
          <a:p>
            <a:endParaRPr lang="pt-B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58AA028-32FF-4C6C-9CD7-94A1FA4972D8}" type="slidenum">
              <a:rPr lang="pt-BR" smtClean="0"/>
              <a:t>‹nº›</a:t>
            </a:fld>
            <a:endParaRPr lang="pt-BR"/>
          </a:p>
        </p:txBody>
      </p:sp>
    </p:spTree>
    <p:extLst>
      <p:ext uri="{BB962C8B-B14F-4D97-AF65-F5344CB8AC3E}">
        <p14:creationId xmlns:p14="http://schemas.microsoft.com/office/powerpoint/2010/main" val="20009042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pt-BR"/>
              <a:t>Clique para editar o título mestre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3385F2C-4657-4970-B5E3-B3C3F61E7704}" type="datetimeFigureOut">
              <a:rPr lang="pt-BR" smtClean="0"/>
              <a:t>20/04/2017</a:t>
            </a:fld>
            <a:endParaRPr lang="pt-BR"/>
          </a:p>
        </p:txBody>
      </p:sp>
      <p:sp>
        <p:nvSpPr>
          <p:cNvPr id="5" name="Footer Placeholder 4"/>
          <p:cNvSpPr>
            <a:spLocks noGrp="1"/>
          </p:cNvSpPr>
          <p:nvPr>
            <p:ph type="ftr" sz="quarter" idx="11"/>
          </p:nvPr>
        </p:nvSpPr>
        <p:spPr/>
        <p:txBody>
          <a:bodyPr/>
          <a:lstStyle/>
          <a:p>
            <a:endParaRPr lang="pt-B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58AA028-32FF-4C6C-9CD7-94A1FA4972D8}" type="slidenum">
              <a:rPr lang="pt-BR" smtClean="0"/>
              <a:t>‹nº›</a:t>
            </a:fld>
            <a:endParaRPr lang="pt-BR"/>
          </a:p>
        </p:txBody>
      </p:sp>
    </p:spTree>
    <p:extLst>
      <p:ext uri="{BB962C8B-B14F-4D97-AF65-F5344CB8AC3E}">
        <p14:creationId xmlns:p14="http://schemas.microsoft.com/office/powerpoint/2010/main" val="31640731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02167" y="228601"/>
            <a:ext cx="11347451" cy="1325563"/>
          </a:xfrm>
        </p:spPr>
        <p:txBody>
          <a:bodyPr/>
          <a:lstStyle/>
          <a:p>
            <a:r>
              <a:rPr lang="pt-BR"/>
              <a:t>Clique para editar o estilo do título mestre</a:t>
            </a:r>
          </a:p>
        </p:txBody>
      </p:sp>
      <p:sp>
        <p:nvSpPr>
          <p:cNvPr id="3" name="Espaço Reservado para Texto 2"/>
          <p:cNvSpPr>
            <a:spLocks noGrp="1"/>
          </p:cNvSpPr>
          <p:nvPr>
            <p:ph type="body" sz="half" idx="1"/>
          </p:nvPr>
        </p:nvSpPr>
        <p:spPr>
          <a:xfrm>
            <a:off x="402168" y="1676401"/>
            <a:ext cx="5592233" cy="4422775"/>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97601" y="1676401"/>
            <a:ext cx="5592233" cy="4422775"/>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fld id="{7CDE8DA9-BB9E-406B-AA5F-3EF970950936}" type="slidenum">
              <a:rPr lang="pt-BR"/>
              <a:pPr/>
              <a:t>‹nº›</a:t>
            </a:fld>
            <a:endParaRPr lang="pt-BR"/>
          </a:p>
        </p:txBody>
      </p:sp>
    </p:spTree>
    <p:extLst>
      <p:ext uri="{BB962C8B-B14F-4D97-AF65-F5344CB8AC3E}">
        <p14:creationId xmlns:p14="http://schemas.microsoft.com/office/powerpoint/2010/main" val="13127901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cSld name="Título e texto e 2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02167" y="228601"/>
            <a:ext cx="11347451" cy="1325563"/>
          </a:xfrm>
        </p:spPr>
        <p:txBody>
          <a:bodyPr/>
          <a:lstStyle/>
          <a:p>
            <a:r>
              <a:rPr lang="pt-BR"/>
              <a:t>Clique para editar o estilo do título mestre</a:t>
            </a:r>
          </a:p>
        </p:txBody>
      </p:sp>
      <p:sp>
        <p:nvSpPr>
          <p:cNvPr id="3" name="Espaço Reservado para Texto 2"/>
          <p:cNvSpPr>
            <a:spLocks noGrp="1"/>
          </p:cNvSpPr>
          <p:nvPr>
            <p:ph type="body" sz="half" idx="1"/>
          </p:nvPr>
        </p:nvSpPr>
        <p:spPr>
          <a:xfrm>
            <a:off x="402168" y="1676401"/>
            <a:ext cx="5592233" cy="4422775"/>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quarter" idx="2"/>
          </p:nvPr>
        </p:nvSpPr>
        <p:spPr>
          <a:xfrm>
            <a:off x="6197601" y="1676400"/>
            <a:ext cx="5592233" cy="2135188"/>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Conteúdo 4"/>
          <p:cNvSpPr>
            <a:spLocks noGrp="1"/>
          </p:cNvSpPr>
          <p:nvPr>
            <p:ph sz="quarter" idx="3"/>
          </p:nvPr>
        </p:nvSpPr>
        <p:spPr>
          <a:xfrm>
            <a:off x="6197601" y="3963989"/>
            <a:ext cx="5592233" cy="2135187"/>
          </a:xfr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Rectangle 4"/>
          <p:cNvSpPr>
            <a:spLocks noGrp="1" noChangeArrowheads="1"/>
          </p:cNvSpPr>
          <p:nvPr>
            <p:ph type="dt" sz="half" idx="10"/>
          </p:nvPr>
        </p:nvSpPr>
        <p:spPr>
          <a:ln/>
        </p:spPr>
        <p:txBody>
          <a:bodyPr/>
          <a:lstStyle>
            <a:lvl1pPr>
              <a:defRPr/>
            </a:lvl1pPr>
          </a:lstStyle>
          <a:p>
            <a:pPr>
              <a:defRPr/>
            </a:pPr>
            <a:endParaRPr lang="pt-BR"/>
          </a:p>
        </p:txBody>
      </p:sp>
      <p:sp>
        <p:nvSpPr>
          <p:cNvPr id="7" name="Rectangle 5"/>
          <p:cNvSpPr>
            <a:spLocks noGrp="1" noChangeArrowheads="1"/>
          </p:cNvSpPr>
          <p:nvPr>
            <p:ph type="ftr" sz="quarter" idx="11"/>
          </p:nvPr>
        </p:nvSpPr>
        <p:spPr>
          <a:ln/>
        </p:spPr>
        <p:txBody>
          <a:bodyPr/>
          <a:lstStyle>
            <a:lvl1pPr>
              <a:defRPr/>
            </a:lvl1pPr>
          </a:lstStyle>
          <a:p>
            <a:pPr>
              <a:defRPr/>
            </a:pPr>
            <a:endParaRPr lang="pt-BR"/>
          </a:p>
        </p:txBody>
      </p:sp>
      <p:sp>
        <p:nvSpPr>
          <p:cNvPr id="8" name="Rectangle 6"/>
          <p:cNvSpPr>
            <a:spLocks noGrp="1" noChangeArrowheads="1"/>
          </p:cNvSpPr>
          <p:nvPr>
            <p:ph type="sldNum" sz="quarter" idx="12"/>
          </p:nvPr>
        </p:nvSpPr>
        <p:spPr>
          <a:ln/>
        </p:spPr>
        <p:txBody>
          <a:bodyPr/>
          <a:lstStyle>
            <a:lvl1pPr>
              <a:defRPr/>
            </a:lvl1pPr>
          </a:lstStyle>
          <a:p>
            <a:fld id="{89AF60E0-F4E3-40AA-8503-58E8E8972010}" type="slidenum">
              <a:rPr lang="pt-BR"/>
              <a:pPr/>
              <a:t>‹nº›</a:t>
            </a:fld>
            <a:endParaRPr lang="pt-BR"/>
          </a:p>
        </p:txBody>
      </p:sp>
    </p:spTree>
    <p:extLst>
      <p:ext uri="{BB962C8B-B14F-4D97-AF65-F5344CB8AC3E}">
        <p14:creationId xmlns:p14="http://schemas.microsoft.com/office/powerpoint/2010/main" val="2858534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pt-BR"/>
              <a:t>Clique para editar o título mestre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3385F2C-4657-4970-B5E3-B3C3F61E7704}" type="datetimeFigureOut">
              <a:rPr lang="pt-BR" smtClean="0"/>
              <a:t>20/04/2017</a:t>
            </a:fld>
            <a:endParaRPr lang="pt-BR"/>
          </a:p>
        </p:txBody>
      </p:sp>
      <p:sp>
        <p:nvSpPr>
          <p:cNvPr id="5" name="Footer Placeholder 4"/>
          <p:cNvSpPr>
            <a:spLocks noGrp="1"/>
          </p:cNvSpPr>
          <p:nvPr>
            <p:ph type="ftr" sz="quarter" idx="11"/>
          </p:nvPr>
        </p:nvSpPr>
        <p:spPr/>
        <p:txBody>
          <a:bodyPr/>
          <a:lstStyle/>
          <a:p>
            <a:endParaRPr lang="pt-B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58AA028-32FF-4C6C-9CD7-94A1FA4972D8}" type="slidenum">
              <a:rPr lang="pt-BR" smtClean="0"/>
              <a:t>‹nº›</a:t>
            </a:fld>
            <a:endParaRPr lang="pt-BR"/>
          </a:p>
        </p:txBody>
      </p:sp>
    </p:spTree>
    <p:extLst>
      <p:ext uri="{BB962C8B-B14F-4D97-AF65-F5344CB8AC3E}">
        <p14:creationId xmlns:p14="http://schemas.microsoft.com/office/powerpoint/2010/main" val="177918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Date Placeholder 3"/>
          <p:cNvSpPr>
            <a:spLocks noGrp="1"/>
          </p:cNvSpPr>
          <p:nvPr>
            <p:ph type="dt" sz="half" idx="10"/>
          </p:nvPr>
        </p:nvSpPr>
        <p:spPr/>
        <p:txBody>
          <a:bodyPr/>
          <a:lstStyle/>
          <a:p>
            <a:fld id="{53385F2C-4657-4970-B5E3-B3C3F61E7704}" type="datetimeFigureOut">
              <a:rPr lang="pt-BR" smtClean="0"/>
              <a:t>20/04/2017</a:t>
            </a:fld>
            <a:endParaRPr lang="pt-BR"/>
          </a:p>
        </p:txBody>
      </p:sp>
      <p:sp>
        <p:nvSpPr>
          <p:cNvPr id="5" name="Footer Placeholder 4"/>
          <p:cNvSpPr>
            <a:spLocks noGrp="1"/>
          </p:cNvSpPr>
          <p:nvPr>
            <p:ph type="ftr" sz="quarter" idx="11"/>
          </p:nvPr>
        </p:nvSpPr>
        <p:spPr/>
        <p:txBody>
          <a:bodyPr/>
          <a:lstStyle/>
          <a:p>
            <a:endParaRPr lang="pt-B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58AA028-32FF-4C6C-9CD7-94A1FA4972D8}" type="slidenum">
              <a:rPr lang="pt-BR" smtClean="0"/>
              <a:t>‹nº›</a:t>
            </a:fld>
            <a:endParaRPr lang="pt-BR"/>
          </a:p>
        </p:txBody>
      </p:sp>
    </p:spTree>
    <p:extLst>
      <p:ext uri="{BB962C8B-B14F-4D97-AF65-F5344CB8AC3E}">
        <p14:creationId xmlns:p14="http://schemas.microsoft.com/office/powerpoint/2010/main" val="2036293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53385F2C-4657-4970-B5E3-B3C3F61E7704}" type="datetimeFigureOut">
              <a:rPr lang="pt-BR" smtClean="0"/>
              <a:t>20/04/2017</a:t>
            </a:fld>
            <a:endParaRPr lang="pt-BR"/>
          </a:p>
        </p:txBody>
      </p:sp>
      <p:sp>
        <p:nvSpPr>
          <p:cNvPr id="6" name="Footer Placeholder 5"/>
          <p:cNvSpPr>
            <a:spLocks noGrp="1"/>
          </p:cNvSpPr>
          <p:nvPr>
            <p:ph type="ftr" sz="quarter" idx="11"/>
          </p:nvPr>
        </p:nvSpPr>
        <p:spPr/>
        <p:txBody>
          <a:bodyPr/>
          <a:lstStyle/>
          <a:p>
            <a:endParaRPr lang="pt-B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58AA028-32FF-4C6C-9CD7-94A1FA4972D8}" type="slidenum">
              <a:rPr lang="pt-BR" smtClean="0"/>
              <a:t>‹nº›</a:t>
            </a:fld>
            <a:endParaRPr lang="pt-BR"/>
          </a:p>
        </p:txBody>
      </p:sp>
    </p:spTree>
    <p:extLst>
      <p:ext uri="{BB962C8B-B14F-4D97-AF65-F5344CB8AC3E}">
        <p14:creationId xmlns:p14="http://schemas.microsoft.com/office/powerpoint/2010/main" val="3685558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a:t>Clique para editar o título mestre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53385F2C-4657-4970-B5E3-B3C3F61E7704}" type="datetimeFigureOut">
              <a:rPr lang="pt-BR" smtClean="0"/>
              <a:t>20/04/2017</a:t>
            </a:fld>
            <a:endParaRPr lang="pt-BR"/>
          </a:p>
        </p:txBody>
      </p:sp>
      <p:sp>
        <p:nvSpPr>
          <p:cNvPr id="8" name="Footer Placeholder 7"/>
          <p:cNvSpPr>
            <a:spLocks noGrp="1"/>
          </p:cNvSpPr>
          <p:nvPr>
            <p:ph type="ftr" sz="quarter" idx="11"/>
          </p:nvPr>
        </p:nvSpPr>
        <p:spPr/>
        <p:txBody>
          <a:bodyPr/>
          <a:lstStyle/>
          <a:p>
            <a:endParaRPr lang="pt-B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58AA028-32FF-4C6C-9CD7-94A1FA4972D8}" type="slidenum">
              <a:rPr lang="pt-BR" smtClean="0"/>
              <a:t>‹nº›</a:t>
            </a:fld>
            <a:endParaRPr lang="pt-BR"/>
          </a:p>
        </p:txBody>
      </p:sp>
    </p:spTree>
    <p:extLst>
      <p:ext uri="{BB962C8B-B14F-4D97-AF65-F5344CB8AC3E}">
        <p14:creationId xmlns:p14="http://schemas.microsoft.com/office/powerpoint/2010/main" val="3975773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53385F2C-4657-4970-B5E3-B3C3F61E7704}" type="datetimeFigureOut">
              <a:rPr lang="pt-BR" smtClean="0"/>
              <a:t>20/04/2017</a:t>
            </a:fld>
            <a:endParaRPr lang="pt-BR"/>
          </a:p>
        </p:txBody>
      </p:sp>
      <p:sp>
        <p:nvSpPr>
          <p:cNvPr id="4" name="Footer Placeholder 3"/>
          <p:cNvSpPr>
            <a:spLocks noGrp="1"/>
          </p:cNvSpPr>
          <p:nvPr>
            <p:ph type="ftr" sz="quarter" idx="11"/>
          </p:nvPr>
        </p:nvSpPr>
        <p:spPr/>
        <p:txBody>
          <a:bodyPr/>
          <a:lstStyle/>
          <a:p>
            <a:endParaRPr lang="pt-B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58AA028-32FF-4C6C-9CD7-94A1FA4972D8}" type="slidenum">
              <a:rPr lang="pt-BR" smtClean="0"/>
              <a:t>‹nº›</a:t>
            </a:fld>
            <a:endParaRPr lang="pt-BR"/>
          </a:p>
        </p:txBody>
      </p:sp>
    </p:spTree>
    <p:extLst>
      <p:ext uri="{BB962C8B-B14F-4D97-AF65-F5344CB8AC3E}">
        <p14:creationId xmlns:p14="http://schemas.microsoft.com/office/powerpoint/2010/main" val="173049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385F2C-4657-4970-B5E3-B3C3F61E7704}" type="datetimeFigureOut">
              <a:rPr lang="pt-BR" smtClean="0"/>
              <a:t>20/04/2017</a:t>
            </a:fld>
            <a:endParaRPr lang="pt-BR"/>
          </a:p>
        </p:txBody>
      </p:sp>
      <p:sp>
        <p:nvSpPr>
          <p:cNvPr id="3" name="Footer Placeholder 2"/>
          <p:cNvSpPr>
            <a:spLocks noGrp="1"/>
          </p:cNvSpPr>
          <p:nvPr>
            <p:ph type="ftr" sz="quarter" idx="11"/>
          </p:nvPr>
        </p:nvSpPr>
        <p:spPr/>
        <p:txBody>
          <a:bodyPr/>
          <a:lstStyle/>
          <a:p>
            <a:endParaRPr lang="pt-B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58AA028-32FF-4C6C-9CD7-94A1FA4972D8}" type="slidenum">
              <a:rPr lang="pt-BR" smtClean="0"/>
              <a:t>‹nº›</a:t>
            </a:fld>
            <a:endParaRPr lang="pt-BR"/>
          </a:p>
        </p:txBody>
      </p:sp>
    </p:spTree>
    <p:extLst>
      <p:ext uri="{BB962C8B-B14F-4D97-AF65-F5344CB8AC3E}">
        <p14:creationId xmlns:p14="http://schemas.microsoft.com/office/powerpoint/2010/main" val="1425948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pt-BR"/>
              <a:t>Clique para editar o título mestre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Date Placeholder 4"/>
          <p:cNvSpPr>
            <a:spLocks noGrp="1"/>
          </p:cNvSpPr>
          <p:nvPr>
            <p:ph type="dt" sz="half" idx="10"/>
          </p:nvPr>
        </p:nvSpPr>
        <p:spPr/>
        <p:txBody>
          <a:bodyPr/>
          <a:lstStyle/>
          <a:p>
            <a:fld id="{53385F2C-4657-4970-B5E3-B3C3F61E7704}" type="datetimeFigureOut">
              <a:rPr lang="pt-BR" smtClean="0"/>
              <a:t>20/04/2017</a:t>
            </a:fld>
            <a:endParaRPr lang="pt-BR"/>
          </a:p>
        </p:txBody>
      </p:sp>
      <p:sp>
        <p:nvSpPr>
          <p:cNvPr id="6" name="Footer Placeholder 5"/>
          <p:cNvSpPr>
            <a:spLocks noGrp="1"/>
          </p:cNvSpPr>
          <p:nvPr>
            <p:ph type="ftr" sz="quarter" idx="11"/>
          </p:nvPr>
        </p:nvSpPr>
        <p:spPr/>
        <p:txBody>
          <a:bodyPr/>
          <a:lstStyle/>
          <a:p>
            <a:endParaRPr lang="pt-B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58AA028-32FF-4C6C-9CD7-94A1FA4972D8}" type="slidenum">
              <a:rPr lang="pt-BR" smtClean="0"/>
              <a:t>‹nº›</a:t>
            </a:fld>
            <a:endParaRPr lang="pt-BR"/>
          </a:p>
        </p:txBody>
      </p:sp>
    </p:spTree>
    <p:extLst>
      <p:ext uri="{BB962C8B-B14F-4D97-AF65-F5344CB8AC3E}">
        <p14:creationId xmlns:p14="http://schemas.microsoft.com/office/powerpoint/2010/main" val="4128521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Date Placeholder 4"/>
          <p:cNvSpPr>
            <a:spLocks noGrp="1"/>
          </p:cNvSpPr>
          <p:nvPr>
            <p:ph type="dt" sz="half" idx="10"/>
          </p:nvPr>
        </p:nvSpPr>
        <p:spPr/>
        <p:txBody>
          <a:bodyPr/>
          <a:lstStyle/>
          <a:p>
            <a:fld id="{53385F2C-4657-4970-B5E3-B3C3F61E7704}" type="datetimeFigureOut">
              <a:rPr lang="pt-BR" smtClean="0"/>
              <a:t>20/04/2017</a:t>
            </a:fld>
            <a:endParaRPr lang="pt-BR"/>
          </a:p>
        </p:txBody>
      </p:sp>
      <p:sp>
        <p:nvSpPr>
          <p:cNvPr id="6" name="Footer Placeholder 5"/>
          <p:cNvSpPr>
            <a:spLocks noGrp="1"/>
          </p:cNvSpPr>
          <p:nvPr>
            <p:ph type="ftr" sz="quarter" idx="11"/>
          </p:nvPr>
        </p:nvSpPr>
        <p:spPr/>
        <p:txBody>
          <a:bodyPr/>
          <a:lstStyle/>
          <a:p>
            <a:endParaRPr lang="pt-B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58AA028-32FF-4C6C-9CD7-94A1FA4972D8}" type="slidenum">
              <a:rPr lang="pt-BR" smtClean="0"/>
              <a:t>‹nº›</a:t>
            </a:fld>
            <a:endParaRPr lang="pt-BR"/>
          </a:p>
        </p:txBody>
      </p:sp>
    </p:spTree>
    <p:extLst>
      <p:ext uri="{BB962C8B-B14F-4D97-AF65-F5344CB8AC3E}">
        <p14:creationId xmlns:p14="http://schemas.microsoft.com/office/powerpoint/2010/main" val="891544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pt-BR"/>
              <a:t>Clique para editar o título mestre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3385F2C-4657-4970-B5E3-B3C3F61E7704}" type="datetimeFigureOut">
              <a:rPr lang="pt-BR" smtClean="0"/>
              <a:t>20/04/2017</a:t>
            </a:fld>
            <a:endParaRPr lang="pt-B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pt-B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58AA028-32FF-4C6C-9CD7-94A1FA4972D8}" type="slidenum">
              <a:rPr lang="pt-BR" smtClean="0"/>
              <a:t>‹nº›</a:t>
            </a:fld>
            <a:endParaRPr lang="pt-BR"/>
          </a:p>
        </p:txBody>
      </p:sp>
    </p:spTree>
    <p:extLst>
      <p:ext uri="{BB962C8B-B14F-4D97-AF65-F5344CB8AC3E}">
        <p14:creationId xmlns:p14="http://schemas.microsoft.com/office/powerpoint/2010/main" val="2153308968"/>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wmf"/><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wmf"/><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7.xml"/><Relationship Id="rId1" Type="http://schemas.openxmlformats.org/officeDocument/2006/relationships/vmlDrawing" Target="../drawings/vmlDrawing1.vml"/><Relationship Id="rId4" Type="http://schemas.openxmlformats.org/officeDocument/2006/relationships/image" Target="../media/image50.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51.e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52.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wmf"/><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algn="ctr"/>
            <a:r>
              <a:rPr lang="pt-BR" dirty="0"/>
              <a:t>Introdução </a:t>
            </a:r>
            <a:r>
              <a:rPr lang="pt-BR"/>
              <a:t>Redes Neurais</a:t>
            </a:r>
            <a:br>
              <a:rPr lang="pt-BR" dirty="0"/>
            </a:br>
            <a:r>
              <a:rPr lang="pt-BR" dirty="0"/>
              <a:t>Slide 4</a:t>
            </a:r>
          </a:p>
        </p:txBody>
      </p:sp>
      <p:sp>
        <p:nvSpPr>
          <p:cNvPr id="3" name="Subtítulo 2"/>
          <p:cNvSpPr>
            <a:spLocks noGrp="1"/>
          </p:cNvSpPr>
          <p:nvPr>
            <p:ph type="subTitle" idx="1"/>
          </p:nvPr>
        </p:nvSpPr>
        <p:spPr>
          <a:xfrm>
            <a:off x="2589213" y="4872915"/>
            <a:ext cx="8915399" cy="1126283"/>
          </a:xfrm>
        </p:spPr>
        <p:txBody>
          <a:bodyPr/>
          <a:lstStyle/>
          <a:p>
            <a:r>
              <a:rPr lang="pt-BR" b="1" dirty="0" err="1"/>
              <a:t>Dr</a:t>
            </a:r>
            <a:r>
              <a:rPr lang="pt-BR" b="1"/>
              <a:t> Nielsen </a:t>
            </a:r>
            <a:r>
              <a:rPr lang="pt-BR" b="1" dirty="0"/>
              <a:t>Castelo Damasceno</a:t>
            </a:r>
          </a:p>
        </p:txBody>
      </p:sp>
    </p:spTree>
    <p:extLst>
      <p:ext uri="{BB962C8B-B14F-4D97-AF65-F5344CB8AC3E}">
        <p14:creationId xmlns:p14="http://schemas.microsoft.com/office/powerpoint/2010/main" val="736963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4" descr="neuronio_natural"/>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57296" y="300201"/>
            <a:ext cx="9851434" cy="58836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4000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1758987" y="253586"/>
            <a:ext cx="9632267" cy="6159690"/>
          </a:xfrm>
          <a:prstGeom prst="rect">
            <a:avLst/>
          </a:prstGeom>
        </p:spPr>
      </p:pic>
    </p:spTree>
    <p:extLst>
      <p:ext uri="{BB962C8B-B14F-4D97-AF65-F5344CB8AC3E}">
        <p14:creationId xmlns:p14="http://schemas.microsoft.com/office/powerpoint/2010/main" val="1567068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noRot="1" noChangeArrowheads="1"/>
          </p:cNvSpPr>
          <p:nvPr>
            <p:ph type="body" idx="1"/>
          </p:nvPr>
        </p:nvSpPr>
        <p:spPr>
          <a:xfrm>
            <a:off x="1825625" y="518144"/>
            <a:ext cx="10366375" cy="5262562"/>
          </a:xfrm>
        </p:spPr>
        <p:txBody>
          <a:bodyPr>
            <a:noAutofit/>
          </a:bodyPr>
          <a:lstStyle/>
          <a:p>
            <a:pPr eaLnBrk="1" hangingPunct="1">
              <a:buFont typeface="Wingdings" panose="05000000000000000000" pitchFamily="2" charset="2"/>
              <a:buNone/>
              <a:defRPr/>
            </a:pPr>
            <a:r>
              <a:rPr lang="pt-BR" sz="3200" b="1" dirty="0"/>
              <a:t>Os principais componentes dos neurônios são:</a:t>
            </a:r>
            <a:r>
              <a:rPr lang="pt-BR" sz="3200" dirty="0"/>
              <a:t> </a:t>
            </a:r>
          </a:p>
          <a:p>
            <a:pPr eaLnBrk="1" hangingPunct="1">
              <a:buFont typeface="Wingdings" panose="05000000000000000000" pitchFamily="2" charset="2"/>
              <a:buNone/>
              <a:defRPr/>
            </a:pPr>
            <a:endParaRPr lang="pt-BR" sz="3200" dirty="0"/>
          </a:p>
          <a:p>
            <a:pPr eaLnBrk="1" hangingPunct="1">
              <a:defRPr/>
            </a:pPr>
            <a:r>
              <a:rPr lang="pt-BR" sz="3200" dirty="0"/>
              <a:t>Os </a:t>
            </a:r>
            <a:r>
              <a:rPr lang="pt-BR" sz="3200" dirty="0" err="1"/>
              <a:t>dentritos</a:t>
            </a:r>
            <a:r>
              <a:rPr lang="pt-BR" sz="3200" dirty="0"/>
              <a:t>, que tem por função, receber os estímulos transmitidos pelos outros neurônios; </a:t>
            </a:r>
          </a:p>
          <a:p>
            <a:pPr eaLnBrk="1" hangingPunct="1">
              <a:defRPr/>
            </a:pPr>
            <a:r>
              <a:rPr lang="pt-BR" sz="3200" dirty="0"/>
              <a:t>O corpo de neurônio, também chamado de soma, que é responsável por coletar e combinar informações vindas de outros neurônios; </a:t>
            </a:r>
          </a:p>
          <a:p>
            <a:pPr eaLnBrk="1" hangingPunct="1">
              <a:defRPr/>
            </a:pPr>
            <a:r>
              <a:rPr lang="pt-BR" sz="3200" dirty="0"/>
              <a:t>E finalmente o axônio, que é constituído de uma fibra tubular que pode alcançar até alguns metros, e é responsável por transmitir os estímulos para outras células. </a:t>
            </a:r>
          </a:p>
        </p:txBody>
      </p:sp>
    </p:spTree>
    <p:extLst>
      <p:ext uri="{BB962C8B-B14F-4D97-AF65-F5344CB8AC3E}">
        <p14:creationId xmlns:p14="http://schemas.microsoft.com/office/powerpoint/2010/main" val="252786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3"/>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51AF2122-D112-40E2-B340-0A7033101FE4}" type="slidenum">
              <a:rPr lang="pt-BR" sz="1400"/>
              <a:pPr eaLnBrk="1" hangingPunct="1"/>
              <a:t>13</a:t>
            </a:fld>
            <a:endParaRPr lang="pt-BR" sz="1400"/>
          </a:p>
        </p:txBody>
      </p:sp>
      <p:sp>
        <p:nvSpPr>
          <p:cNvPr id="264196" name="Rectangle 4"/>
          <p:cNvSpPr>
            <a:spLocks noChangeArrowheads="1"/>
          </p:cNvSpPr>
          <p:nvPr/>
        </p:nvSpPr>
        <p:spPr bwMode="auto">
          <a:xfrm>
            <a:off x="2424112" y="1341438"/>
            <a:ext cx="9385595" cy="4895850"/>
          </a:xfrm>
          <a:prstGeom prst="rect">
            <a:avLst/>
          </a:prstGeom>
          <a:noFill/>
          <a:ln w="9525">
            <a:noFill/>
            <a:miter lim="800000"/>
            <a:headEnd/>
            <a:tailEnd/>
          </a:ln>
          <a:effectLst/>
        </p:spPr>
        <p:txBody>
          <a:bodyPr/>
          <a:lstStyle/>
          <a:p>
            <a:pPr marL="342900" indent="-342900">
              <a:spcBef>
                <a:spcPct val="20000"/>
              </a:spcBef>
              <a:buClr>
                <a:schemeClr val="hlink"/>
              </a:buClr>
              <a:buFont typeface="Wingdings" pitchFamily="2" charset="2"/>
              <a:buChar char="§"/>
              <a:defRPr/>
            </a:pPr>
            <a:r>
              <a:rPr lang="en-US" sz="3200" dirty="0" err="1">
                <a:latin typeface="Arial" charset="0"/>
              </a:rPr>
              <a:t>Em</a:t>
            </a:r>
            <a:r>
              <a:rPr lang="en-US" sz="3200" dirty="0">
                <a:latin typeface="Arial" charset="0"/>
              </a:rPr>
              <a:t> </a:t>
            </a:r>
            <a:r>
              <a:rPr lang="en-US" sz="3200" dirty="0" err="1">
                <a:latin typeface="Arial" charset="0"/>
              </a:rPr>
              <a:t>média</a:t>
            </a:r>
            <a:r>
              <a:rPr lang="en-US" sz="3200" dirty="0">
                <a:latin typeface="Arial" charset="0"/>
              </a:rPr>
              <a:t>, </a:t>
            </a:r>
            <a:r>
              <a:rPr lang="en-US" sz="3200" dirty="0" err="1">
                <a:latin typeface="Arial" charset="0"/>
              </a:rPr>
              <a:t>cada</a:t>
            </a:r>
            <a:r>
              <a:rPr lang="en-US" sz="3200" dirty="0">
                <a:latin typeface="Arial" charset="0"/>
              </a:rPr>
              <a:t> </a:t>
            </a:r>
            <a:r>
              <a:rPr lang="en-US" sz="3200" dirty="0" err="1">
                <a:latin typeface="Arial" charset="0"/>
              </a:rPr>
              <a:t>neurônio</a:t>
            </a:r>
            <a:r>
              <a:rPr lang="en-US" sz="3200" dirty="0">
                <a:latin typeface="Arial" charset="0"/>
              </a:rPr>
              <a:t> forma entre mil e </a:t>
            </a:r>
            <a:r>
              <a:rPr lang="en-US" sz="3200" dirty="0" err="1">
                <a:latin typeface="Arial" charset="0"/>
              </a:rPr>
              <a:t>dez</a:t>
            </a:r>
            <a:r>
              <a:rPr lang="en-US" sz="3200" dirty="0">
                <a:latin typeface="Arial" charset="0"/>
              </a:rPr>
              <a:t> mil </a:t>
            </a:r>
            <a:r>
              <a:rPr lang="en-US" sz="3200" dirty="0" err="1">
                <a:latin typeface="Arial" charset="0"/>
              </a:rPr>
              <a:t>sinapses</a:t>
            </a:r>
            <a:r>
              <a:rPr lang="en-US" sz="3200" dirty="0">
                <a:latin typeface="Arial" charset="0"/>
              </a:rPr>
              <a:t>.</a:t>
            </a:r>
          </a:p>
          <a:p>
            <a:pPr marL="342900" indent="-342900">
              <a:spcBef>
                <a:spcPct val="20000"/>
              </a:spcBef>
              <a:buClr>
                <a:schemeClr val="hlink"/>
              </a:buClr>
              <a:defRPr/>
            </a:pPr>
            <a:endParaRPr lang="en-US" sz="3200" dirty="0">
              <a:latin typeface="Arial" charset="0"/>
            </a:endParaRPr>
          </a:p>
          <a:p>
            <a:pPr marL="342900" indent="-342900">
              <a:spcBef>
                <a:spcPct val="20000"/>
              </a:spcBef>
              <a:buClr>
                <a:schemeClr val="hlink"/>
              </a:buClr>
              <a:buFont typeface="Wingdings" pitchFamily="2" charset="2"/>
              <a:buChar char="§"/>
              <a:defRPr/>
            </a:pPr>
            <a:r>
              <a:rPr lang="en-US" sz="3200" dirty="0">
                <a:latin typeface="Arial" charset="0"/>
              </a:rPr>
              <a:t>O </a:t>
            </a:r>
            <a:r>
              <a:rPr lang="en-US" sz="3200" dirty="0" err="1">
                <a:latin typeface="Arial" charset="0"/>
              </a:rPr>
              <a:t>cérebro</a:t>
            </a:r>
            <a:r>
              <a:rPr lang="en-US" sz="3200" dirty="0">
                <a:latin typeface="Arial" charset="0"/>
              </a:rPr>
              <a:t> </a:t>
            </a:r>
            <a:r>
              <a:rPr lang="en-US" sz="3200" dirty="0" err="1">
                <a:latin typeface="Arial" charset="0"/>
              </a:rPr>
              <a:t>humano</a:t>
            </a:r>
            <a:r>
              <a:rPr lang="en-US" sz="3200" dirty="0">
                <a:latin typeface="Arial" charset="0"/>
              </a:rPr>
              <a:t> </a:t>
            </a:r>
            <a:r>
              <a:rPr lang="en-US" sz="3200" dirty="0" err="1">
                <a:latin typeface="Arial" charset="0"/>
              </a:rPr>
              <a:t>possui</a:t>
            </a:r>
            <a:r>
              <a:rPr lang="en-US" sz="3200" dirty="0">
                <a:latin typeface="Arial" charset="0"/>
              </a:rPr>
              <a:t> </a:t>
            </a:r>
            <a:r>
              <a:rPr lang="en-US" sz="3200" dirty="0" err="1">
                <a:latin typeface="Arial" charset="0"/>
              </a:rPr>
              <a:t>cerca</a:t>
            </a:r>
            <a:r>
              <a:rPr lang="en-US" sz="3200" dirty="0">
                <a:latin typeface="Arial" charset="0"/>
              </a:rPr>
              <a:t> de 10</a:t>
            </a:r>
            <a:r>
              <a:rPr lang="en-US" sz="3200" baseline="30000" dirty="0">
                <a:latin typeface="Arial" charset="0"/>
              </a:rPr>
              <a:t>11</a:t>
            </a:r>
            <a:r>
              <a:rPr lang="en-US" sz="3200" dirty="0">
                <a:latin typeface="Arial" charset="0"/>
              </a:rPr>
              <a:t> </a:t>
            </a:r>
            <a:r>
              <a:rPr lang="en-US" sz="3200" dirty="0" err="1">
                <a:latin typeface="Arial" charset="0"/>
              </a:rPr>
              <a:t>neurônios</a:t>
            </a:r>
            <a:r>
              <a:rPr lang="en-US" sz="3200" dirty="0">
                <a:latin typeface="Arial" charset="0"/>
              </a:rPr>
              <a:t>, e o </a:t>
            </a:r>
            <a:r>
              <a:rPr lang="en-US" sz="3200" dirty="0" err="1">
                <a:latin typeface="Arial" charset="0"/>
              </a:rPr>
              <a:t>número</a:t>
            </a:r>
            <a:r>
              <a:rPr lang="en-US" sz="3200" dirty="0">
                <a:latin typeface="Arial" charset="0"/>
              </a:rPr>
              <a:t> de </a:t>
            </a:r>
            <a:r>
              <a:rPr lang="en-US" sz="3200" dirty="0" err="1">
                <a:latin typeface="Arial" charset="0"/>
              </a:rPr>
              <a:t>sinapses</a:t>
            </a:r>
            <a:r>
              <a:rPr lang="en-US" sz="3200" dirty="0">
                <a:latin typeface="Arial" charset="0"/>
              </a:rPr>
              <a:t> é de </a:t>
            </a:r>
            <a:r>
              <a:rPr lang="en-US" sz="3200" dirty="0" err="1">
                <a:latin typeface="Arial" charset="0"/>
              </a:rPr>
              <a:t>mais</a:t>
            </a:r>
            <a:r>
              <a:rPr lang="en-US" sz="3200" dirty="0">
                <a:latin typeface="Arial" charset="0"/>
              </a:rPr>
              <a:t> de 10</a:t>
            </a:r>
            <a:r>
              <a:rPr lang="en-US" sz="3200" baseline="30000" dirty="0">
                <a:latin typeface="Arial" charset="0"/>
              </a:rPr>
              <a:t>14</a:t>
            </a:r>
            <a:r>
              <a:rPr lang="en-US" sz="3200" dirty="0">
                <a:latin typeface="Arial" charset="0"/>
              </a:rPr>
              <a:t>, </a:t>
            </a:r>
            <a:r>
              <a:rPr lang="en-US" sz="3200" dirty="0" err="1">
                <a:latin typeface="Arial" charset="0"/>
              </a:rPr>
              <a:t>possibilitando</a:t>
            </a:r>
            <a:r>
              <a:rPr lang="en-US" sz="3200" dirty="0">
                <a:latin typeface="Arial" charset="0"/>
              </a:rPr>
              <a:t> a </a:t>
            </a:r>
            <a:r>
              <a:rPr lang="en-US" sz="3200" dirty="0" err="1">
                <a:latin typeface="Arial" charset="0"/>
              </a:rPr>
              <a:t>formação</a:t>
            </a:r>
            <a:r>
              <a:rPr lang="en-US" sz="3200" dirty="0">
                <a:latin typeface="Arial" charset="0"/>
              </a:rPr>
              <a:t> de </a:t>
            </a:r>
            <a:r>
              <a:rPr lang="en-US" sz="3200" dirty="0" err="1">
                <a:latin typeface="Arial" charset="0"/>
              </a:rPr>
              <a:t>redes</a:t>
            </a:r>
            <a:r>
              <a:rPr lang="en-US" sz="3200" dirty="0">
                <a:latin typeface="Arial" charset="0"/>
              </a:rPr>
              <a:t> </a:t>
            </a:r>
            <a:r>
              <a:rPr lang="en-US" sz="3200" dirty="0" err="1">
                <a:latin typeface="Arial" charset="0"/>
              </a:rPr>
              <a:t>muito</a:t>
            </a:r>
            <a:r>
              <a:rPr lang="en-US" sz="3200" dirty="0">
                <a:latin typeface="Arial" charset="0"/>
              </a:rPr>
              <a:t> </a:t>
            </a:r>
            <a:r>
              <a:rPr lang="en-US" sz="3200" dirty="0" err="1">
                <a:latin typeface="Arial" charset="0"/>
              </a:rPr>
              <a:t>complexas</a:t>
            </a:r>
            <a:r>
              <a:rPr lang="en-US" sz="3200" dirty="0">
                <a:latin typeface="Arial" charset="0"/>
              </a:rPr>
              <a:t>.</a:t>
            </a:r>
          </a:p>
        </p:txBody>
      </p:sp>
    </p:spTree>
    <p:extLst>
      <p:ext uri="{BB962C8B-B14F-4D97-AF65-F5344CB8AC3E}">
        <p14:creationId xmlns:p14="http://schemas.microsoft.com/office/powerpoint/2010/main" val="2781542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CDCF86F7-D0F9-4990-A0F0-D28DDD5EDA62}" type="slidenum">
              <a:rPr lang="pt-BR" sz="1400"/>
              <a:pPr eaLnBrk="1" hangingPunct="1"/>
              <a:t>14</a:t>
            </a:fld>
            <a:endParaRPr lang="pt-BR" sz="1400"/>
          </a:p>
        </p:txBody>
      </p:sp>
      <p:sp>
        <p:nvSpPr>
          <p:cNvPr id="427010" name="Rectangle 2"/>
          <p:cNvSpPr>
            <a:spLocks noGrp="1" noRot="1" noChangeArrowheads="1"/>
          </p:cNvSpPr>
          <p:nvPr>
            <p:ph type="title"/>
          </p:nvPr>
        </p:nvSpPr>
        <p:spPr/>
        <p:txBody>
          <a:bodyPr/>
          <a:lstStyle/>
          <a:p>
            <a:pPr eaLnBrk="1" hangingPunct="1">
              <a:defRPr/>
            </a:pPr>
            <a:r>
              <a:rPr lang="pt-BR"/>
              <a:t>Cérebro humano</a:t>
            </a:r>
          </a:p>
        </p:txBody>
      </p:sp>
      <p:pic>
        <p:nvPicPr>
          <p:cNvPr id="55300"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311579" y="1264555"/>
            <a:ext cx="10548555" cy="4981262"/>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749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Espaço Reservado para Número de Slide 4"/>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E6554C21-2E95-488A-A55C-A61063C26B31}" type="slidenum">
              <a:rPr lang="pt-BR" sz="1400"/>
              <a:pPr eaLnBrk="1" hangingPunct="1"/>
              <a:t>15</a:t>
            </a:fld>
            <a:endParaRPr lang="pt-BR" sz="1400"/>
          </a:p>
        </p:txBody>
      </p:sp>
      <p:graphicFrame>
        <p:nvGraphicFramePr>
          <p:cNvPr id="42169" name="Group 185"/>
          <p:cNvGraphicFramePr>
            <a:graphicFrameLocks noGrp="1"/>
          </p:cNvGraphicFramePr>
          <p:nvPr/>
        </p:nvGraphicFramePr>
        <p:xfrm>
          <a:off x="2063750" y="1773239"/>
          <a:ext cx="8064500" cy="4530824"/>
        </p:xfrm>
        <a:graphic>
          <a:graphicData uri="http://schemas.openxmlformats.org/drawingml/2006/table">
            <a:tbl>
              <a:tblPr/>
              <a:tblGrid>
                <a:gridCol w="3382963">
                  <a:extLst>
                    <a:ext uri="{9D8B030D-6E8A-4147-A177-3AD203B41FA5}">
                      <a16:colId xmlns:a16="http://schemas.microsoft.com/office/drawing/2014/main" val="20000"/>
                    </a:ext>
                  </a:extLst>
                </a:gridCol>
                <a:gridCol w="2376487">
                  <a:extLst>
                    <a:ext uri="{9D8B030D-6E8A-4147-A177-3AD203B41FA5}">
                      <a16:colId xmlns:a16="http://schemas.microsoft.com/office/drawing/2014/main" val="20001"/>
                    </a:ext>
                  </a:extLst>
                </a:gridCol>
                <a:gridCol w="2305050">
                  <a:extLst>
                    <a:ext uri="{9D8B030D-6E8A-4147-A177-3AD203B41FA5}">
                      <a16:colId xmlns:a16="http://schemas.microsoft.com/office/drawing/2014/main" val="20002"/>
                    </a:ext>
                  </a:extLst>
                </a:gridCol>
              </a:tblGrid>
              <a:tr h="459346">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pt-BR" sz="2400" b="1" i="0" u="none" strike="noStrike" cap="none" normalizeH="0" baseline="0" dirty="0">
                          <a:ln>
                            <a:noFill/>
                          </a:ln>
                          <a:solidFill>
                            <a:schemeClr val="tx1"/>
                          </a:solidFill>
                          <a:effectLst/>
                          <a:latin typeface="Arial" charset="0"/>
                        </a:rPr>
                        <a:t> Parâmetro</a:t>
                      </a:r>
                    </a:p>
                  </a:txBody>
                  <a:tcPr marL="90000" marR="90000" marT="46799" marB="4679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pt-BR" sz="2400" b="1" i="0" u="none" strike="noStrike" cap="none" normalizeH="0" baseline="0">
                          <a:ln>
                            <a:noFill/>
                          </a:ln>
                          <a:solidFill>
                            <a:schemeClr val="tx1"/>
                          </a:solidFill>
                          <a:effectLst/>
                          <a:latin typeface="Arial" charset="0"/>
                        </a:rPr>
                        <a:t> Cérebro</a:t>
                      </a:r>
                    </a:p>
                  </a:txBody>
                  <a:tcPr marL="90000" marR="90000" marT="46799" marB="4679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pt-BR" sz="2400" b="1" i="0" u="none" strike="noStrike" cap="none" normalizeH="0" baseline="0">
                          <a:ln>
                            <a:noFill/>
                          </a:ln>
                          <a:solidFill>
                            <a:schemeClr val="tx1"/>
                          </a:solidFill>
                          <a:effectLst/>
                          <a:latin typeface="Arial" charset="0"/>
                        </a:rPr>
                        <a:t> Computador</a:t>
                      </a:r>
                    </a:p>
                  </a:txBody>
                  <a:tcPr marL="90000" marR="90000" marT="46799" marB="4679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83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pt-BR" sz="2000" b="1" i="0" u="none" strike="noStrike" cap="none" normalizeH="0" baseline="0" dirty="0">
                          <a:ln>
                            <a:noFill/>
                          </a:ln>
                          <a:solidFill>
                            <a:schemeClr val="tx1"/>
                          </a:solidFill>
                          <a:effectLst/>
                          <a:latin typeface="Arial" charset="0"/>
                        </a:rPr>
                        <a:t> Material</a:t>
                      </a:r>
                    </a:p>
                  </a:txBody>
                  <a:tcPr marL="90000" marR="90000" marT="46799" marB="4679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pt-BR" sz="2000" b="1" i="0" u="none" strike="noStrike" cap="none" normalizeH="0" baseline="0">
                          <a:ln>
                            <a:noFill/>
                          </a:ln>
                          <a:solidFill>
                            <a:schemeClr val="tx1"/>
                          </a:solidFill>
                          <a:effectLst/>
                          <a:latin typeface="Arial" charset="0"/>
                        </a:rPr>
                        <a:t> Orgânico</a:t>
                      </a:r>
                    </a:p>
                  </a:txBody>
                  <a:tcPr marL="90000" marR="90000" marT="46799" marB="4679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pt-BR" sz="2000" b="1" i="0" u="none" strike="noStrike" cap="none" normalizeH="0" baseline="0">
                          <a:ln>
                            <a:noFill/>
                          </a:ln>
                          <a:solidFill>
                            <a:schemeClr val="tx1"/>
                          </a:solidFill>
                          <a:effectLst/>
                          <a:latin typeface="Arial" charset="0"/>
                        </a:rPr>
                        <a:t> Metal e plástico</a:t>
                      </a:r>
                    </a:p>
                  </a:txBody>
                  <a:tcPr marL="90000" marR="90000" marT="46799" marB="4679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83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pt-BR" sz="2000" b="1" i="0" u="none" strike="noStrike" cap="none" normalizeH="0" baseline="0" dirty="0">
                          <a:ln>
                            <a:noFill/>
                          </a:ln>
                          <a:solidFill>
                            <a:schemeClr val="tx1"/>
                          </a:solidFill>
                          <a:effectLst/>
                          <a:latin typeface="Arial" charset="0"/>
                        </a:rPr>
                        <a:t> Velocidade</a:t>
                      </a:r>
                    </a:p>
                  </a:txBody>
                  <a:tcPr marL="90000" marR="90000" marT="46799" marB="4679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pt-BR" sz="2000" b="1" i="0" u="none" strike="noStrike" cap="none" normalizeH="0" baseline="0">
                          <a:ln>
                            <a:noFill/>
                          </a:ln>
                          <a:solidFill>
                            <a:schemeClr val="tx1"/>
                          </a:solidFill>
                          <a:effectLst/>
                          <a:latin typeface="Arial" charset="0"/>
                        </a:rPr>
                        <a:t> Milisegundos</a:t>
                      </a:r>
                    </a:p>
                  </a:txBody>
                  <a:tcPr marL="90000" marR="90000" marT="46799" marB="4679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pt-BR" sz="2000" b="1" i="0" u="none" strike="noStrike" cap="none" normalizeH="0" baseline="0">
                          <a:ln>
                            <a:noFill/>
                          </a:ln>
                          <a:solidFill>
                            <a:schemeClr val="tx1"/>
                          </a:solidFill>
                          <a:effectLst/>
                          <a:latin typeface="Arial" charset="0"/>
                        </a:rPr>
                        <a:t> Nanosegundos</a:t>
                      </a:r>
                    </a:p>
                  </a:txBody>
                  <a:tcPr marL="90000" marR="90000" marT="46799" marB="4679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83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pt-BR" sz="2000" b="1" i="0" u="none" strike="noStrike" cap="none" normalizeH="0" baseline="0" dirty="0">
                          <a:ln>
                            <a:noFill/>
                          </a:ln>
                          <a:solidFill>
                            <a:schemeClr val="tx1"/>
                          </a:solidFill>
                          <a:effectLst/>
                          <a:latin typeface="Arial" charset="0"/>
                        </a:rPr>
                        <a:t> Tipo de Processamento</a:t>
                      </a:r>
                    </a:p>
                  </a:txBody>
                  <a:tcPr marL="90000" marR="90000" marT="46799" marB="4679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pt-BR" sz="2000" b="1" i="0" u="none" strike="noStrike" cap="none" normalizeH="0" baseline="0">
                          <a:ln>
                            <a:noFill/>
                          </a:ln>
                          <a:solidFill>
                            <a:schemeClr val="tx1"/>
                          </a:solidFill>
                          <a:effectLst/>
                          <a:latin typeface="Arial" charset="0"/>
                        </a:rPr>
                        <a:t> Paralelo</a:t>
                      </a:r>
                    </a:p>
                  </a:txBody>
                  <a:tcPr marL="90000" marR="90000" marT="46799" marB="4679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pt-BR" sz="2000" b="1" i="0" u="none" strike="noStrike" cap="none" normalizeH="0" baseline="0">
                          <a:ln>
                            <a:noFill/>
                          </a:ln>
                          <a:solidFill>
                            <a:schemeClr val="tx1"/>
                          </a:solidFill>
                          <a:effectLst/>
                          <a:latin typeface="Arial" charset="0"/>
                        </a:rPr>
                        <a:t> Seqüencial</a:t>
                      </a:r>
                    </a:p>
                  </a:txBody>
                  <a:tcPr marL="90000" marR="90000" marT="46799" marB="4679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83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pt-BR" sz="2000" b="1" i="0" u="none" strike="noStrike" cap="none" normalizeH="0" baseline="0" dirty="0">
                          <a:ln>
                            <a:noFill/>
                          </a:ln>
                          <a:solidFill>
                            <a:schemeClr val="tx1"/>
                          </a:solidFill>
                          <a:effectLst/>
                          <a:latin typeface="Arial" charset="0"/>
                        </a:rPr>
                        <a:t> Armazenamento</a:t>
                      </a:r>
                    </a:p>
                  </a:txBody>
                  <a:tcPr marL="90000" marR="90000" marT="46799" marB="4679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pt-BR" sz="2000" b="1" i="0" u="none" strike="noStrike" cap="none" normalizeH="0" baseline="0">
                          <a:ln>
                            <a:noFill/>
                          </a:ln>
                          <a:solidFill>
                            <a:schemeClr val="tx1"/>
                          </a:solidFill>
                          <a:effectLst/>
                          <a:latin typeface="Arial" charset="0"/>
                        </a:rPr>
                        <a:t> Adaptativo</a:t>
                      </a:r>
                    </a:p>
                  </a:txBody>
                  <a:tcPr marL="90000" marR="90000" marT="46799" marB="4679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pt-BR" sz="2000" b="1" i="0" u="none" strike="noStrike" cap="none" normalizeH="0" baseline="0">
                          <a:ln>
                            <a:noFill/>
                          </a:ln>
                          <a:solidFill>
                            <a:schemeClr val="tx1"/>
                          </a:solidFill>
                          <a:effectLst/>
                          <a:latin typeface="Arial" charset="0"/>
                        </a:rPr>
                        <a:t> Estático</a:t>
                      </a:r>
                    </a:p>
                  </a:txBody>
                  <a:tcPr marL="90000" marR="90000" marT="46799" marB="4679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838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pt-BR" sz="2000" b="1" i="0" u="none" strike="noStrike" cap="none" normalizeH="0" baseline="0" dirty="0">
                          <a:ln>
                            <a:noFill/>
                          </a:ln>
                          <a:solidFill>
                            <a:schemeClr val="tx1"/>
                          </a:solidFill>
                          <a:effectLst/>
                          <a:latin typeface="Arial" charset="0"/>
                        </a:rPr>
                        <a:t> Controle de Processos</a:t>
                      </a:r>
                    </a:p>
                  </a:txBody>
                  <a:tcPr marL="90000" marR="90000" marT="46799" marB="4679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pt-BR" sz="2000" b="1" i="0" u="none" strike="noStrike" cap="none" normalizeH="0" baseline="0">
                          <a:ln>
                            <a:noFill/>
                          </a:ln>
                          <a:solidFill>
                            <a:schemeClr val="tx1"/>
                          </a:solidFill>
                          <a:effectLst/>
                          <a:latin typeface="Arial" charset="0"/>
                        </a:rPr>
                        <a:t> Distribuído</a:t>
                      </a:r>
                    </a:p>
                  </a:txBody>
                  <a:tcPr marL="90000" marR="90000" marT="46799" marB="4679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pt-BR" sz="2000" b="1" i="0" u="none" strike="noStrike" cap="none" normalizeH="0" baseline="0">
                          <a:ln>
                            <a:noFill/>
                          </a:ln>
                          <a:solidFill>
                            <a:schemeClr val="tx1"/>
                          </a:solidFill>
                          <a:effectLst/>
                          <a:latin typeface="Arial" charset="0"/>
                        </a:rPr>
                        <a:t> Centralizado</a:t>
                      </a:r>
                    </a:p>
                  </a:txBody>
                  <a:tcPr marL="90000" marR="90000" marT="46799" marB="4679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317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pt-BR" sz="2000" b="1" i="0" u="none" strike="noStrike" cap="none" normalizeH="0" baseline="0">
                          <a:ln>
                            <a:noFill/>
                          </a:ln>
                          <a:solidFill>
                            <a:schemeClr val="tx1"/>
                          </a:solidFill>
                          <a:effectLst/>
                          <a:latin typeface="Arial" charset="0"/>
                        </a:rPr>
                        <a:t> Número de elementos processados</a:t>
                      </a:r>
                    </a:p>
                  </a:txBody>
                  <a:tcPr marL="90000" marR="90000" marT="46799" marB="4679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pt-BR" sz="2000" b="1" i="0" u="none" strike="noStrike" cap="none" normalizeH="0" baseline="0">
                          <a:ln>
                            <a:noFill/>
                          </a:ln>
                          <a:solidFill>
                            <a:schemeClr val="tx1"/>
                          </a:solidFill>
                          <a:effectLst/>
                          <a:latin typeface="Arial" charset="0"/>
                        </a:rPr>
                        <a:t> 10</a:t>
                      </a:r>
                      <a:r>
                        <a:rPr kumimoji="0" lang="pt-BR" sz="2000" b="1" i="0" u="none" strike="noStrike" cap="none" normalizeH="0" baseline="30000">
                          <a:ln>
                            <a:noFill/>
                          </a:ln>
                          <a:solidFill>
                            <a:schemeClr val="tx1"/>
                          </a:solidFill>
                          <a:effectLst/>
                          <a:latin typeface="Arial" charset="0"/>
                        </a:rPr>
                        <a:t>11</a:t>
                      </a:r>
                      <a:r>
                        <a:rPr kumimoji="0" lang="pt-BR" sz="2000" b="1" i="0" u="none" strike="noStrike" cap="none" normalizeH="0" baseline="0">
                          <a:ln>
                            <a:noFill/>
                          </a:ln>
                          <a:solidFill>
                            <a:schemeClr val="tx1"/>
                          </a:solidFill>
                          <a:effectLst/>
                          <a:latin typeface="Arial" charset="0"/>
                        </a:rPr>
                        <a:t> à 10</a:t>
                      </a:r>
                      <a:r>
                        <a:rPr kumimoji="0" lang="pt-BR" sz="2000" b="1" i="0" u="none" strike="noStrike" cap="none" normalizeH="0" baseline="30000">
                          <a:ln>
                            <a:noFill/>
                          </a:ln>
                          <a:solidFill>
                            <a:schemeClr val="tx1"/>
                          </a:solidFill>
                          <a:effectLst/>
                          <a:latin typeface="Arial" charset="0"/>
                        </a:rPr>
                        <a:t>14</a:t>
                      </a:r>
                      <a:r>
                        <a:rPr kumimoji="0" lang="pt-BR" sz="2000" b="1" i="0" u="none" strike="noStrike" cap="none" normalizeH="0" baseline="0">
                          <a:ln>
                            <a:noFill/>
                          </a:ln>
                          <a:solidFill>
                            <a:schemeClr val="tx1"/>
                          </a:solidFill>
                          <a:effectLst/>
                          <a:latin typeface="Arial" charset="0"/>
                        </a:rPr>
                        <a:t> </a:t>
                      </a:r>
                    </a:p>
                  </a:txBody>
                  <a:tcPr marL="90000" marR="90000" marT="46799" marB="4679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pt-BR" sz="2000" b="1" i="0" u="none" strike="noStrike" cap="none" normalizeH="0" baseline="0">
                          <a:ln>
                            <a:noFill/>
                          </a:ln>
                          <a:solidFill>
                            <a:schemeClr val="tx1"/>
                          </a:solidFill>
                          <a:effectLst/>
                          <a:latin typeface="Arial" charset="0"/>
                        </a:rPr>
                        <a:t> 10</a:t>
                      </a:r>
                      <a:r>
                        <a:rPr kumimoji="0" lang="pt-BR" sz="2000" b="1" i="0" u="none" strike="noStrike" cap="none" normalizeH="0" baseline="30000">
                          <a:ln>
                            <a:noFill/>
                          </a:ln>
                          <a:solidFill>
                            <a:schemeClr val="tx1"/>
                          </a:solidFill>
                          <a:effectLst/>
                          <a:latin typeface="Arial" charset="0"/>
                        </a:rPr>
                        <a:t>5</a:t>
                      </a:r>
                      <a:r>
                        <a:rPr kumimoji="0" lang="pt-BR" sz="2000" b="1" i="0" u="none" strike="noStrike" cap="none" normalizeH="0" baseline="0">
                          <a:ln>
                            <a:noFill/>
                          </a:ln>
                          <a:solidFill>
                            <a:schemeClr val="tx1"/>
                          </a:solidFill>
                          <a:effectLst/>
                          <a:latin typeface="Arial" charset="0"/>
                        </a:rPr>
                        <a:t> à 10</a:t>
                      </a:r>
                      <a:r>
                        <a:rPr kumimoji="0" lang="pt-BR" sz="2000" b="1" i="0" u="none" strike="noStrike" cap="none" normalizeH="0" baseline="30000">
                          <a:ln>
                            <a:noFill/>
                          </a:ln>
                          <a:solidFill>
                            <a:schemeClr val="tx1"/>
                          </a:solidFill>
                          <a:effectLst/>
                          <a:latin typeface="Arial" charset="0"/>
                        </a:rPr>
                        <a:t>6</a:t>
                      </a:r>
                    </a:p>
                  </a:txBody>
                  <a:tcPr marL="90000" marR="90000" marT="46799" marB="4679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7308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pt-BR" sz="2000" b="1" i="0" u="none" strike="noStrike" cap="none" normalizeH="0" baseline="0">
                          <a:ln>
                            <a:noFill/>
                          </a:ln>
                          <a:solidFill>
                            <a:schemeClr val="tx1"/>
                          </a:solidFill>
                          <a:effectLst/>
                          <a:latin typeface="Arial" charset="0"/>
                        </a:rPr>
                        <a:t> Eficiência energética</a:t>
                      </a:r>
                    </a:p>
                  </a:txBody>
                  <a:tcPr marL="90000" marR="90000" marT="46799" marB="4679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pt-BR" sz="2000" b="1" i="0" u="none" strike="noStrike" cap="none" normalizeH="0" baseline="0">
                          <a:ln>
                            <a:noFill/>
                          </a:ln>
                          <a:solidFill>
                            <a:schemeClr val="tx1"/>
                          </a:solidFill>
                          <a:effectLst/>
                          <a:latin typeface="Arial" charset="0"/>
                          <a:sym typeface="Wingdings" pitchFamily="2" charset="2"/>
                        </a:rPr>
                        <a:t>10</a:t>
                      </a:r>
                      <a:r>
                        <a:rPr kumimoji="0" lang="pt-BR" sz="2000" b="1" i="0" u="none" strike="noStrike" cap="none" normalizeH="0" baseline="30000">
                          <a:ln>
                            <a:noFill/>
                          </a:ln>
                          <a:solidFill>
                            <a:schemeClr val="tx1"/>
                          </a:solidFill>
                          <a:effectLst/>
                          <a:latin typeface="Arial" charset="0"/>
                          <a:sym typeface="Wingdings" pitchFamily="2" charset="2"/>
                        </a:rPr>
                        <a:t>-16</a:t>
                      </a:r>
                      <a:r>
                        <a:rPr kumimoji="0" lang="pt-BR" sz="2000" b="1" i="0" u="none" strike="noStrike" cap="none" normalizeH="0" baseline="0">
                          <a:ln>
                            <a:noFill/>
                          </a:ln>
                          <a:solidFill>
                            <a:schemeClr val="tx1"/>
                          </a:solidFill>
                          <a:effectLst/>
                          <a:latin typeface="Arial" charset="0"/>
                          <a:sym typeface="Wingdings" pitchFamily="2" charset="2"/>
                        </a:rPr>
                        <a:t> J/op./seg.</a:t>
                      </a:r>
                    </a:p>
                  </a:txBody>
                  <a:tcPr marL="90000" marR="90000" marT="46799" marB="4679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pt-BR" sz="2000" b="1" i="0" u="none" strike="noStrike" cap="none" normalizeH="0" baseline="0">
                          <a:ln>
                            <a:noFill/>
                          </a:ln>
                          <a:solidFill>
                            <a:schemeClr val="tx1"/>
                          </a:solidFill>
                          <a:effectLst/>
                          <a:latin typeface="Arial" charset="0"/>
                          <a:sym typeface="Wingdings" pitchFamily="2" charset="2"/>
                        </a:rPr>
                        <a:t>10</a:t>
                      </a:r>
                      <a:r>
                        <a:rPr kumimoji="0" lang="pt-BR" sz="2000" b="1" i="0" u="none" strike="noStrike" cap="none" normalizeH="0" baseline="30000">
                          <a:ln>
                            <a:noFill/>
                          </a:ln>
                          <a:solidFill>
                            <a:schemeClr val="tx1"/>
                          </a:solidFill>
                          <a:effectLst/>
                          <a:latin typeface="Arial" charset="0"/>
                          <a:sym typeface="Wingdings" pitchFamily="2" charset="2"/>
                        </a:rPr>
                        <a:t>-6</a:t>
                      </a:r>
                      <a:r>
                        <a:rPr kumimoji="0" lang="pt-BR" sz="2000" b="1" i="0" u="none" strike="noStrike" cap="none" normalizeH="0" baseline="0">
                          <a:ln>
                            <a:noFill/>
                          </a:ln>
                          <a:solidFill>
                            <a:schemeClr val="tx1"/>
                          </a:solidFill>
                          <a:effectLst/>
                          <a:latin typeface="Arial" charset="0"/>
                          <a:sym typeface="Wingdings" pitchFamily="2" charset="2"/>
                        </a:rPr>
                        <a:t> J/op./seg</a:t>
                      </a:r>
                    </a:p>
                  </a:txBody>
                  <a:tcPr marL="90000" marR="90000" marT="46799" marB="4679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703179">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pt-BR" sz="2000" b="1" i="0" u="none" strike="noStrike" cap="none" normalizeH="0" baseline="0">
                          <a:ln>
                            <a:noFill/>
                          </a:ln>
                          <a:solidFill>
                            <a:schemeClr val="tx1"/>
                          </a:solidFill>
                          <a:effectLst/>
                          <a:latin typeface="Arial" charset="0"/>
                        </a:rPr>
                        <a:t> Ligações entre elementos processados </a:t>
                      </a:r>
                    </a:p>
                  </a:txBody>
                  <a:tcPr marL="90000" marR="90000" marT="46799" marB="4679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pt-BR" sz="2000" b="1" i="0" u="none" strike="noStrike" cap="none" normalizeH="0" baseline="0">
                          <a:ln>
                            <a:noFill/>
                          </a:ln>
                          <a:solidFill>
                            <a:schemeClr val="tx1"/>
                          </a:solidFill>
                          <a:effectLst/>
                          <a:latin typeface="Arial" charset="0"/>
                        </a:rPr>
                        <a:t> 10.000</a:t>
                      </a:r>
                    </a:p>
                  </a:txBody>
                  <a:tcPr marL="90000" marR="90000" marT="46799" marB="4679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pt-BR" sz="2000" b="1" i="0" u="none" strike="noStrike" cap="none" normalizeH="0" baseline="0">
                          <a:ln>
                            <a:noFill/>
                          </a:ln>
                          <a:solidFill>
                            <a:schemeClr val="tx1"/>
                          </a:solidFill>
                          <a:effectLst/>
                          <a:latin typeface="Arial" charset="0"/>
                        </a:rPr>
                        <a:t> &lt;10</a:t>
                      </a:r>
                    </a:p>
                  </a:txBody>
                  <a:tcPr marL="90000" marR="90000" marT="46799" marB="4679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56365" name="Rectangle 166"/>
          <p:cNvSpPr>
            <a:spLocks noGrp="1" noRot="1" noChangeArrowheads="1"/>
          </p:cNvSpPr>
          <p:nvPr>
            <p:ph type="title"/>
          </p:nvPr>
        </p:nvSpPr>
        <p:spPr>
          <a:xfrm>
            <a:off x="1825625" y="44451"/>
            <a:ext cx="8510588" cy="1325563"/>
          </a:xfrm>
        </p:spPr>
        <p:txBody>
          <a:bodyPr/>
          <a:lstStyle/>
          <a:p>
            <a:pPr eaLnBrk="1" hangingPunct="1"/>
            <a:r>
              <a:rPr lang="pt-BR" sz="4000" b="1" dirty="0">
                <a:solidFill>
                  <a:schemeClr val="tx1"/>
                </a:solidFill>
              </a:rPr>
              <a:t>Quadro comparativo entre cérebro e o computador</a:t>
            </a:r>
          </a:p>
        </p:txBody>
      </p:sp>
    </p:spTree>
    <p:extLst>
      <p:ext uri="{BB962C8B-B14F-4D97-AF65-F5344CB8AC3E}">
        <p14:creationId xmlns:p14="http://schemas.microsoft.com/office/powerpoint/2010/main" val="1411572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EEA2E8AF-4E14-4E1A-A8AF-23DAC392CDAE}" type="slidenum">
              <a:rPr lang="pt-BR" sz="1400"/>
              <a:pPr eaLnBrk="1" hangingPunct="1"/>
              <a:t>16</a:t>
            </a:fld>
            <a:endParaRPr lang="pt-BR" sz="1400"/>
          </a:p>
        </p:txBody>
      </p:sp>
      <p:sp>
        <p:nvSpPr>
          <p:cNvPr id="287746" name="Rectangle 2"/>
          <p:cNvSpPr>
            <a:spLocks noGrp="1" noRot="1" noChangeArrowheads="1"/>
          </p:cNvSpPr>
          <p:nvPr>
            <p:ph type="title"/>
          </p:nvPr>
        </p:nvSpPr>
        <p:spPr/>
        <p:txBody>
          <a:bodyPr/>
          <a:lstStyle/>
          <a:p>
            <a:pPr eaLnBrk="1" hangingPunct="1">
              <a:defRPr/>
            </a:pPr>
            <a:r>
              <a:rPr lang="pt-BR"/>
              <a:t>Histórico (1943)</a:t>
            </a:r>
          </a:p>
        </p:txBody>
      </p:sp>
      <p:sp>
        <p:nvSpPr>
          <p:cNvPr id="287747" name="Rectangle 3"/>
          <p:cNvSpPr>
            <a:spLocks noGrp="1" noRot="1" noChangeArrowheads="1"/>
          </p:cNvSpPr>
          <p:nvPr>
            <p:ph type="body" idx="1"/>
          </p:nvPr>
        </p:nvSpPr>
        <p:spPr>
          <a:xfrm>
            <a:off x="2019300" y="1676401"/>
            <a:ext cx="9697419" cy="4422775"/>
          </a:xfrm>
        </p:spPr>
        <p:txBody>
          <a:bodyPr>
            <a:normAutofit/>
          </a:bodyPr>
          <a:lstStyle/>
          <a:p>
            <a:pPr marL="9525" indent="11113">
              <a:buNone/>
              <a:defRPr/>
            </a:pPr>
            <a:r>
              <a:rPr lang="pt-BR" sz="3200" dirty="0"/>
              <a:t>O </a:t>
            </a:r>
            <a:r>
              <a:rPr lang="pt-BR" sz="3200" dirty="0" err="1"/>
              <a:t>neurofisiologista</a:t>
            </a:r>
            <a:r>
              <a:rPr lang="pt-BR" sz="3200" dirty="0"/>
              <a:t> </a:t>
            </a:r>
            <a:r>
              <a:rPr lang="pt-BR" sz="3200" dirty="0" err="1"/>
              <a:t>McCulloch</a:t>
            </a:r>
            <a:r>
              <a:rPr lang="pt-BR" sz="3200" dirty="0"/>
              <a:t> e matemático Walter </a:t>
            </a:r>
            <a:r>
              <a:rPr lang="pt-BR" sz="3200" dirty="0" err="1"/>
              <a:t>Pitts</a:t>
            </a:r>
            <a:r>
              <a:rPr lang="pt-BR" sz="3200" dirty="0"/>
              <a:t> (1943), cujo trabalho fazia uma analogia entre células vivas e o processo eletrônico, simulando o comportamento do neurônio natural, onde o neurônio possuía apenas uma saída, que era uma função do valor de suas diversas entradas. </a:t>
            </a:r>
          </a:p>
        </p:txBody>
      </p:sp>
    </p:spTree>
    <p:extLst>
      <p:ext uri="{BB962C8B-B14F-4D97-AF65-F5344CB8AC3E}">
        <p14:creationId xmlns:p14="http://schemas.microsoft.com/office/powerpoint/2010/main" val="3741167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786E0483-C259-406D-8573-A76F2EA7C095}" type="slidenum">
              <a:rPr lang="pt-BR" sz="1400"/>
              <a:pPr eaLnBrk="1" hangingPunct="1"/>
              <a:t>17</a:t>
            </a:fld>
            <a:endParaRPr lang="pt-BR" sz="1400"/>
          </a:p>
        </p:txBody>
      </p:sp>
      <p:sp>
        <p:nvSpPr>
          <p:cNvPr id="443396" name="Rectangle 4"/>
          <p:cNvSpPr>
            <a:spLocks noGrp="1" noChangeArrowheads="1"/>
          </p:cNvSpPr>
          <p:nvPr>
            <p:ph type="title"/>
          </p:nvPr>
        </p:nvSpPr>
        <p:spPr>
          <a:xfrm>
            <a:off x="1981200" y="274639"/>
            <a:ext cx="8229600" cy="777875"/>
          </a:xfrm>
        </p:spPr>
        <p:txBody>
          <a:bodyPr/>
          <a:lstStyle/>
          <a:p>
            <a:pPr eaLnBrk="1" hangingPunct="1">
              <a:defRPr/>
            </a:pPr>
            <a:r>
              <a:rPr lang="pt-BR"/>
              <a:t>O neurônio de McCulloch e Pitts </a:t>
            </a:r>
          </a:p>
        </p:txBody>
      </p:sp>
      <p:sp>
        <p:nvSpPr>
          <p:cNvPr id="443397" name="Rectangle 5"/>
          <p:cNvSpPr>
            <a:spLocks noGrp="1" noChangeArrowheads="1"/>
          </p:cNvSpPr>
          <p:nvPr>
            <p:ph type="body" idx="1"/>
          </p:nvPr>
        </p:nvSpPr>
        <p:spPr>
          <a:xfrm>
            <a:off x="1524001" y="1317170"/>
            <a:ext cx="4210372" cy="4525962"/>
          </a:xfrm>
        </p:spPr>
        <p:txBody>
          <a:bodyPr>
            <a:noAutofit/>
          </a:bodyPr>
          <a:lstStyle/>
          <a:p>
            <a:pPr eaLnBrk="1" hangingPunct="1">
              <a:defRPr/>
            </a:pPr>
            <a:r>
              <a:rPr lang="pt-BR" sz="2000" dirty="0"/>
              <a:t>Consiste basicamente de um neurônio que executa uma função lógica. </a:t>
            </a:r>
          </a:p>
          <a:p>
            <a:pPr eaLnBrk="1" hangingPunct="1">
              <a:defRPr/>
            </a:pPr>
            <a:r>
              <a:rPr lang="pt-BR" sz="2000" dirty="0"/>
              <a:t>Os nós produzem somente resultados binários e as conexões  transmitem exclusivamente zeros e uns. </a:t>
            </a:r>
          </a:p>
          <a:p>
            <a:pPr eaLnBrk="1" hangingPunct="1">
              <a:defRPr/>
            </a:pPr>
            <a:r>
              <a:rPr lang="pt-BR" sz="2000" dirty="0"/>
              <a:t>As redes são compostas de conexões sem peso, de tipos excitatórios e inibitórios. </a:t>
            </a:r>
          </a:p>
          <a:p>
            <a:pPr eaLnBrk="1" hangingPunct="1">
              <a:defRPr/>
            </a:pPr>
            <a:r>
              <a:rPr lang="pt-BR" sz="2000" dirty="0"/>
              <a:t>Cada unidade é caracterizada por um certo limiar (</a:t>
            </a:r>
            <a:r>
              <a:rPr lang="pt-BR" sz="2000" i="1" dirty="0" err="1"/>
              <a:t>threshold</a:t>
            </a:r>
            <a:r>
              <a:rPr lang="pt-BR" sz="2000" dirty="0"/>
              <a:t>) q.</a:t>
            </a:r>
          </a:p>
        </p:txBody>
      </p:sp>
      <p:sp>
        <p:nvSpPr>
          <p:cNvPr id="2054" name="Rectangle 6"/>
          <p:cNvSpPr>
            <a:spLocks noChangeArrowheads="1"/>
          </p:cNvSpPr>
          <p:nvPr/>
        </p:nvSpPr>
        <p:spPr bwMode="auto">
          <a:xfrm>
            <a:off x="1524001" y="1531294"/>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pt-BR"/>
          </a:p>
        </p:txBody>
      </p:sp>
      <p:pic>
        <p:nvPicPr>
          <p:cNvPr id="2" name="Imagem 1"/>
          <p:cNvPicPr>
            <a:picLocks noChangeAspect="1"/>
          </p:cNvPicPr>
          <p:nvPr/>
        </p:nvPicPr>
        <p:blipFill>
          <a:blip r:embed="rId2"/>
          <a:stretch>
            <a:fillRect/>
          </a:stretch>
        </p:blipFill>
        <p:spPr>
          <a:xfrm>
            <a:off x="5980328" y="1152907"/>
            <a:ext cx="5861386" cy="4875934"/>
          </a:xfrm>
          <a:prstGeom prst="rect">
            <a:avLst/>
          </a:prstGeom>
        </p:spPr>
      </p:pic>
    </p:spTree>
    <p:extLst>
      <p:ext uri="{BB962C8B-B14F-4D97-AF65-F5344CB8AC3E}">
        <p14:creationId xmlns:p14="http://schemas.microsoft.com/office/powerpoint/2010/main" val="2415387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EC27A31C-0F5E-4B39-8E3A-88A5C80B0AA0}" type="slidenum">
              <a:rPr lang="pt-BR" sz="1400"/>
              <a:pPr eaLnBrk="1" hangingPunct="1"/>
              <a:t>18</a:t>
            </a:fld>
            <a:endParaRPr lang="pt-BR" sz="1400"/>
          </a:p>
        </p:txBody>
      </p:sp>
      <p:sp>
        <p:nvSpPr>
          <p:cNvPr id="289794" name="Rectangle 2"/>
          <p:cNvSpPr>
            <a:spLocks noGrp="1" noRot="1" noChangeArrowheads="1"/>
          </p:cNvSpPr>
          <p:nvPr>
            <p:ph type="title"/>
          </p:nvPr>
        </p:nvSpPr>
        <p:spPr/>
        <p:txBody>
          <a:bodyPr/>
          <a:lstStyle/>
          <a:p>
            <a:pPr eaLnBrk="1" hangingPunct="1">
              <a:defRPr/>
            </a:pPr>
            <a:r>
              <a:rPr lang="pt-BR"/>
              <a:t>Histórico (1949)</a:t>
            </a:r>
          </a:p>
        </p:txBody>
      </p:sp>
      <p:sp>
        <p:nvSpPr>
          <p:cNvPr id="289795" name="Rectangle 3"/>
          <p:cNvSpPr>
            <a:spLocks noGrp="1" noRot="1" noChangeArrowheads="1"/>
          </p:cNvSpPr>
          <p:nvPr>
            <p:ph type="body" idx="1"/>
          </p:nvPr>
        </p:nvSpPr>
        <p:spPr>
          <a:xfrm>
            <a:off x="1825625" y="1505923"/>
            <a:ext cx="9984083" cy="4848225"/>
          </a:xfrm>
        </p:spPr>
        <p:txBody>
          <a:bodyPr>
            <a:noAutofit/>
          </a:bodyPr>
          <a:lstStyle/>
          <a:p>
            <a:pPr marL="6350" indent="14288">
              <a:buNone/>
              <a:defRPr/>
            </a:pPr>
            <a:r>
              <a:rPr lang="pt-BR" sz="3200"/>
              <a:t>O psicólogo Donald Hebb, demostrou que a capacidade da aprendizagem em redes neurais biológicas vem da alteração da eficiência sináptica, isto é, a conexão somente é reforçada se tanto as células pré-sinápticas quanto as pós-sinápticas estiverem excitadas;</a:t>
            </a:r>
          </a:p>
          <a:p>
            <a:pPr marL="6350" indent="14288">
              <a:buNone/>
              <a:defRPr/>
            </a:pPr>
            <a:endParaRPr lang="pt-BR" sz="3200"/>
          </a:p>
          <a:p>
            <a:pPr marL="6350" indent="14288">
              <a:buNone/>
              <a:defRPr/>
            </a:pPr>
            <a:r>
              <a:rPr lang="pt-BR" sz="3200"/>
              <a:t>Hebb foi o primeiro a propor uma lei de aprendizagem específica para as sinápses dos neurônios. </a:t>
            </a:r>
          </a:p>
          <a:p>
            <a:pPr marL="6350" indent="14288">
              <a:buNone/>
              <a:defRPr/>
            </a:pPr>
            <a:endParaRPr lang="pt-BR" sz="3200"/>
          </a:p>
        </p:txBody>
      </p:sp>
    </p:spTree>
    <p:extLst>
      <p:ext uri="{BB962C8B-B14F-4D97-AF65-F5344CB8AC3E}">
        <p14:creationId xmlns:p14="http://schemas.microsoft.com/office/powerpoint/2010/main" val="3721330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208039EC-A937-49E2-9CF8-8C1E374B2C95}" type="slidenum">
              <a:rPr lang="pt-BR" sz="1400"/>
              <a:pPr eaLnBrk="1" hangingPunct="1"/>
              <a:t>19</a:t>
            </a:fld>
            <a:endParaRPr lang="pt-BR" sz="1400"/>
          </a:p>
        </p:txBody>
      </p:sp>
      <p:sp>
        <p:nvSpPr>
          <p:cNvPr id="424962" name="Rectangle 2"/>
          <p:cNvSpPr>
            <a:spLocks noGrp="1" noRot="1" noChangeArrowheads="1"/>
          </p:cNvSpPr>
          <p:nvPr>
            <p:ph type="title"/>
          </p:nvPr>
        </p:nvSpPr>
        <p:spPr/>
        <p:txBody>
          <a:bodyPr/>
          <a:lstStyle/>
          <a:p>
            <a:pPr eaLnBrk="1" hangingPunct="1">
              <a:defRPr/>
            </a:pPr>
            <a:r>
              <a:rPr lang="pt-BR"/>
              <a:t>Histórico (1951)</a:t>
            </a:r>
          </a:p>
        </p:txBody>
      </p:sp>
      <p:sp>
        <p:nvSpPr>
          <p:cNvPr id="424963" name="Rectangle 3"/>
          <p:cNvSpPr>
            <a:spLocks noGrp="1" noRot="1" noChangeArrowheads="1"/>
          </p:cNvSpPr>
          <p:nvPr>
            <p:ph type="body" idx="1"/>
          </p:nvPr>
        </p:nvSpPr>
        <p:spPr>
          <a:xfrm>
            <a:off x="2262753" y="2133600"/>
            <a:ext cx="9241859" cy="3777622"/>
          </a:xfrm>
        </p:spPr>
        <p:txBody>
          <a:bodyPr>
            <a:normAutofit/>
          </a:bodyPr>
          <a:lstStyle/>
          <a:p>
            <a:pPr eaLnBrk="1" hangingPunct="1">
              <a:defRPr/>
            </a:pPr>
            <a:r>
              <a:rPr lang="pt-BR" sz="3200" dirty="0"/>
              <a:t>Construção do primeiro </a:t>
            </a:r>
            <a:r>
              <a:rPr lang="pt-BR" sz="3200" dirty="0" err="1"/>
              <a:t>neuro</a:t>
            </a:r>
            <a:r>
              <a:rPr lang="pt-BR" sz="3200" dirty="0"/>
              <a:t> computador, denominado </a:t>
            </a:r>
            <a:r>
              <a:rPr lang="pt-BR" sz="3200" dirty="0" err="1"/>
              <a:t>Snark</a:t>
            </a:r>
            <a:r>
              <a:rPr lang="pt-BR" sz="3200" dirty="0"/>
              <a:t>, por </a:t>
            </a:r>
            <a:r>
              <a:rPr lang="pt-BR" sz="3200" dirty="0" err="1"/>
              <a:t>Mavin</a:t>
            </a:r>
            <a:r>
              <a:rPr lang="pt-BR" sz="3200" dirty="0"/>
              <a:t> </a:t>
            </a:r>
            <a:r>
              <a:rPr lang="pt-BR" sz="3200" dirty="0" err="1"/>
              <a:t>Minsky</a:t>
            </a:r>
            <a:r>
              <a:rPr lang="pt-BR" sz="3200" dirty="0"/>
              <a:t>. O </a:t>
            </a:r>
            <a:r>
              <a:rPr lang="pt-BR" sz="3200" dirty="0" err="1"/>
              <a:t>Snark</a:t>
            </a:r>
            <a:r>
              <a:rPr lang="pt-BR" sz="3200" dirty="0"/>
              <a:t> operava ajustando seus pesos automaticamente.  </a:t>
            </a:r>
          </a:p>
        </p:txBody>
      </p:sp>
    </p:spTree>
    <p:extLst>
      <p:ext uri="{BB962C8B-B14F-4D97-AF65-F5344CB8AC3E}">
        <p14:creationId xmlns:p14="http://schemas.microsoft.com/office/powerpoint/2010/main" val="3034973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4"/>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6A3A82F4-D207-42DB-A5DD-E71E3BD570DC}" type="slidenum">
              <a:rPr lang="pt-BR" sz="1400"/>
              <a:pPr eaLnBrk="1" hangingPunct="1"/>
              <a:t>2</a:t>
            </a:fld>
            <a:endParaRPr lang="pt-BR" sz="1400"/>
          </a:p>
        </p:txBody>
      </p:sp>
      <p:sp>
        <p:nvSpPr>
          <p:cNvPr id="168965" name="Rectangle 5"/>
          <p:cNvSpPr>
            <a:spLocks noChangeArrowheads="1"/>
          </p:cNvSpPr>
          <p:nvPr/>
        </p:nvSpPr>
        <p:spPr bwMode="auto">
          <a:xfrm>
            <a:off x="2076451" y="1412875"/>
            <a:ext cx="7764463" cy="4967288"/>
          </a:xfrm>
          <a:prstGeom prst="rect">
            <a:avLst/>
          </a:prstGeom>
          <a:noFill/>
          <a:ln w="9525">
            <a:noFill/>
            <a:miter lim="800000"/>
            <a:headEnd/>
            <a:tailEnd/>
          </a:ln>
          <a:effectLst/>
        </p:spPr>
        <p:txBody>
          <a:bodyPr lIns="92075" tIns="46038" rIns="92075" bIns="46038"/>
          <a:lstStyle/>
          <a:p>
            <a:pPr marL="190500" lvl="1" indent="3175" eaLnBrk="0" hangingPunct="0">
              <a:lnSpc>
                <a:spcPct val="99000"/>
              </a:lnSpc>
              <a:spcBef>
                <a:spcPct val="20000"/>
              </a:spcBef>
              <a:defRPr/>
            </a:pPr>
            <a:r>
              <a:rPr lang="pt-BR" sz="3200" dirty="0">
                <a:latin typeface="Arial" charset="0"/>
              </a:rPr>
              <a:t>Definições:</a:t>
            </a:r>
          </a:p>
          <a:p>
            <a:pPr marL="190500" lvl="1" indent="3175" eaLnBrk="0" hangingPunct="0">
              <a:lnSpc>
                <a:spcPct val="99000"/>
              </a:lnSpc>
              <a:spcBef>
                <a:spcPct val="20000"/>
              </a:spcBef>
              <a:defRPr/>
            </a:pPr>
            <a:endParaRPr lang="pt-BR" sz="3200" dirty="0">
              <a:latin typeface="Arial" charset="0"/>
            </a:endParaRPr>
          </a:p>
          <a:p>
            <a:pPr marL="190500" lvl="1" indent="3175" eaLnBrk="0" hangingPunct="0">
              <a:lnSpc>
                <a:spcPct val="99000"/>
              </a:lnSpc>
              <a:spcBef>
                <a:spcPct val="20000"/>
              </a:spcBef>
              <a:buFontTx/>
              <a:buAutoNum type="arabicPeriod"/>
              <a:defRPr/>
            </a:pPr>
            <a:r>
              <a:rPr lang="pt-BR" sz="3200" dirty="0">
                <a:latin typeface="Arial" charset="0"/>
              </a:rPr>
              <a:t> Técnica inspirada no funcionamento do cérebro, onde neurônios artificiais, conectados em rede, são capazes de aprender e de generalizar.</a:t>
            </a:r>
          </a:p>
          <a:p>
            <a:pPr marL="190500" lvl="1" indent="3175" eaLnBrk="0" hangingPunct="0">
              <a:lnSpc>
                <a:spcPct val="99000"/>
              </a:lnSpc>
              <a:spcBef>
                <a:spcPct val="20000"/>
              </a:spcBef>
              <a:buFontTx/>
              <a:buAutoNum type="arabicPeriod"/>
              <a:defRPr/>
            </a:pPr>
            <a:endParaRPr lang="pt-BR" sz="3200" b="1" dirty="0">
              <a:latin typeface="Arial" charset="0"/>
            </a:endParaRPr>
          </a:p>
          <a:p>
            <a:pPr marL="190500" lvl="1" indent="3175" eaLnBrk="0" hangingPunct="0">
              <a:lnSpc>
                <a:spcPct val="99000"/>
              </a:lnSpc>
              <a:spcBef>
                <a:spcPct val="20000"/>
              </a:spcBef>
              <a:buFontTx/>
              <a:buAutoNum type="arabicPeriod"/>
              <a:defRPr/>
            </a:pPr>
            <a:r>
              <a:rPr lang="pt-BR" sz="3200" dirty="0">
                <a:latin typeface="Arial" charset="0"/>
              </a:rPr>
              <a:t> Técnica de aproximação de funções por regressão não linear.</a:t>
            </a:r>
          </a:p>
          <a:p>
            <a:pPr marL="190500" lvl="1" indent="3175" eaLnBrk="0" hangingPunct="0">
              <a:lnSpc>
                <a:spcPct val="99000"/>
              </a:lnSpc>
              <a:spcBef>
                <a:spcPct val="20000"/>
              </a:spcBef>
              <a:defRPr/>
            </a:pPr>
            <a:endParaRPr lang="pt-BR" sz="3200" dirty="0">
              <a:latin typeface="Arial" charset="0"/>
            </a:endParaRPr>
          </a:p>
        </p:txBody>
      </p:sp>
      <p:sp>
        <p:nvSpPr>
          <p:cNvPr id="168966" name="Rectangle 6"/>
          <p:cNvSpPr>
            <a:spLocks noGrp="1" noRot="1" noChangeArrowheads="1"/>
          </p:cNvSpPr>
          <p:nvPr>
            <p:ph type="title"/>
          </p:nvPr>
        </p:nvSpPr>
        <p:spPr/>
        <p:txBody>
          <a:bodyPr/>
          <a:lstStyle/>
          <a:p>
            <a:pPr eaLnBrk="1" hangingPunct="1">
              <a:defRPr/>
            </a:pPr>
            <a:r>
              <a:rPr lang="pt-BR"/>
              <a:t>Redes Neurais Artificiais (RNA)</a:t>
            </a:r>
            <a:endParaRPr lang="pt-BR" sz="4100"/>
          </a:p>
        </p:txBody>
      </p:sp>
    </p:spTree>
    <p:extLst>
      <p:ext uri="{BB962C8B-B14F-4D97-AF65-F5344CB8AC3E}">
        <p14:creationId xmlns:p14="http://schemas.microsoft.com/office/powerpoint/2010/main" val="1223734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3CAB7B1C-9E77-44F0-8048-7A2C9CFBF96A}" type="slidenum">
              <a:rPr lang="pt-BR" sz="1400"/>
              <a:pPr eaLnBrk="1" hangingPunct="1"/>
              <a:t>20</a:t>
            </a:fld>
            <a:endParaRPr lang="pt-BR" sz="1400"/>
          </a:p>
        </p:txBody>
      </p:sp>
      <p:sp>
        <p:nvSpPr>
          <p:cNvPr id="425986" name="Rectangle 2"/>
          <p:cNvSpPr>
            <a:spLocks noGrp="1" noRot="1" noChangeArrowheads="1"/>
          </p:cNvSpPr>
          <p:nvPr>
            <p:ph type="title"/>
          </p:nvPr>
        </p:nvSpPr>
        <p:spPr/>
        <p:txBody>
          <a:bodyPr/>
          <a:lstStyle/>
          <a:p>
            <a:pPr eaLnBrk="1" hangingPunct="1">
              <a:defRPr/>
            </a:pPr>
            <a:r>
              <a:rPr lang="pt-BR"/>
              <a:t>Histórico (1956)</a:t>
            </a:r>
          </a:p>
        </p:txBody>
      </p:sp>
      <p:sp>
        <p:nvSpPr>
          <p:cNvPr id="425987" name="Rectangle 3"/>
          <p:cNvSpPr>
            <a:spLocks noGrp="1" noRot="1" noChangeArrowheads="1"/>
          </p:cNvSpPr>
          <p:nvPr>
            <p:ph type="body" idx="1"/>
          </p:nvPr>
        </p:nvSpPr>
        <p:spPr>
          <a:xfrm>
            <a:off x="1828800" y="2133600"/>
            <a:ext cx="9675812" cy="3777622"/>
          </a:xfrm>
        </p:spPr>
        <p:txBody>
          <a:bodyPr>
            <a:normAutofit/>
          </a:bodyPr>
          <a:lstStyle/>
          <a:p>
            <a:pPr eaLnBrk="1" hangingPunct="1">
              <a:lnSpc>
                <a:spcPct val="90000"/>
              </a:lnSpc>
              <a:defRPr/>
            </a:pPr>
            <a:r>
              <a:rPr lang="pt-BR" sz="2800" dirty="0"/>
              <a:t>Surgimento dos dois paradigmas da Inteligência Artificial:</a:t>
            </a:r>
          </a:p>
          <a:p>
            <a:pPr lvl="1" eaLnBrk="1" hangingPunct="1">
              <a:lnSpc>
                <a:spcPct val="90000"/>
              </a:lnSpc>
              <a:defRPr/>
            </a:pPr>
            <a:r>
              <a:rPr lang="pt-BR" sz="2400" dirty="0"/>
              <a:t>Simbólica: tenta simular o comportamento inteligente humano desconsiderando os mecanismos responsáveis por tal. </a:t>
            </a:r>
          </a:p>
          <a:p>
            <a:pPr lvl="1" eaLnBrk="1" hangingPunct="1">
              <a:lnSpc>
                <a:spcPct val="90000"/>
              </a:lnSpc>
              <a:defRPr/>
            </a:pPr>
            <a:r>
              <a:rPr lang="pt-BR" sz="2400" dirty="0"/>
              <a:t>Conexionista: acredita que construindo-se um sistema que simule a estrutura do cérebro, este sistema apresentará inteligência, ou seja, será capaz de aprender, assimilar, errar e aprender com seus erros. </a:t>
            </a:r>
          </a:p>
        </p:txBody>
      </p:sp>
    </p:spTree>
    <p:extLst>
      <p:ext uri="{BB962C8B-B14F-4D97-AF65-F5344CB8AC3E}">
        <p14:creationId xmlns:p14="http://schemas.microsoft.com/office/powerpoint/2010/main" val="2210895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4"/>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0B96B404-B447-46AD-A2B8-28A4FCB5F134}" type="slidenum">
              <a:rPr lang="pt-BR" sz="1400"/>
              <a:pPr eaLnBrk="1" hangingPunct="1"/>
              <a:t>21</a:t>
            </a:fld>
            <a:endParaRPr lang="pt-BR" sz="1400"/>
          </a:p>
        </p:txBody>
      </p:sp>
      <p:sp>
        <p:nvSpPr>
          <p:cNvPr id="296964" name="Rectangle 4"/>
          <p:cNvSpPr>
            <a:spLocks noChangeArrowheads="1"/>
          </p:cNvSpPr>
          <p:nvPr/>
        </p:nvSpPr>
        <p:spPr bwMode="auto">
          <a:xfrm>
            <a:off x="2208212" y="1700213"/>
            <a:ext cx="9647991" cy="3834896"/>
          </a:xfrm>
          <a:prstGeom prst="rect">
            <a:avLst/>
          </a:prstGeom>
          <a:noFill/>
          <a:ln w="9525">
            <a:noFill/>
            <a:miter lim="800000"/>
            <a:headEnd/>
            <a:tailEnd/>
          </a:ln>
          <a:effectLst/>
        </p:spPr>
        <p:txBody>
          <a:bodyPr wrap="square">
            <a:spAutoFit/>
          </a:bodyPr>
          <a:lstStyle/>
          <a:p>
            <a:pPr>
              <a:lnSpc>
                <a:spcPct val="90000"/>
              </a:lnSpc>
              <a:spcBef>
                <a:spcPct val="20000"/>
              </a:spcBef>
              <a:buClr>
                <a:schemeClr val="hlink"/>
              </a:buClr>
              <a:buFont typeface="Wingdings" pitchFamily="2" charset="2"/>
              <a:buNone/>
              <a:defRPr/>
            </a:pPr>
            <a:r>
              <a:rPr lang="pt-BR" sz="3200" dirty="0" err="1">
                <a:latin typeface="Arial" charset="0"/>
              </a:rPr>
              <a:t>Rosemblatt</a:t>
            </a:r>
            <a:r>
              <a:rPr lang="pt-BR" sz="3200" dirty="0">
                <a:latin typeface="Arial" charset="0"/>
              </a:rPr>
              <a:t> (1958) mostrou em seu livro (</a:t>
            </a:r>
            <a:r>
              <a:rPr lang="pt-BR" sz="3200" dirty="0" err="1">
                <a:latin typeface="Arial" charset="0"/>
              </a:rPr>
              <a:t>Principles</a:t>
            </a:r>
            <a:r>
              <a:rPr lang="pt-BR" sz="3200" dirty="0">
                <a:latin typeface="Arial" charset="0"/>
              </a:rPr>
              <a:t> </a:t>
            </a:r>
            <a:r>
              <a:rPr lang="pt-BR" sz="3200" dirty="0" err="1">
                <a:latin typeface="Arial" charset="0"/>
              </a:rPr>
              <a:t>of</a:t>
            </a:r>
            <a:r>
              <a:rPr lang="pt-BR" sz="3200" dirty="0">
                <a:latin typeface="Arial" charset="0"/>
              </a:rPr>
              <a:t> </a:t>
            </a:r>
            <a:r>
              <a:rPr lang="pt-BR" sz="3200" dirty="0" err="1">
                <a:latin typeface="Arial" charset="0"/>
              </a:rPr>
              <a:t>Neurodynamics</a:t>
            </a:r>
            <a:r>
              <a:rPr lang="pt-BR" sz="3200" dirty="0">
                <a:latin typeface="Arial" charset="0"/>
              </a:rPr>
              <a:t>) o modelo dos "</a:t>
            </a:r>
            <a:r>
              <a:rPr lang="pt-BR" sz="3200" dirty="0" err="1">
                <a:latin typeface="Arial" charset="0"/>
              </a:rPr>
              <a:t>Perceptrons</a:t>
            </a:r>
            <a:r>
              <a:rPr lang="pt-BR" sz="3200" dirty="0">
                <a:latin typeface="Arial" charset="0"/>
              </a:rPr>
              <a:t>". </a:t>
            </a:r>
          </a:p>
          <a:p>
            <a:pPr>
              <a:lnSpc>
                <a:spcPct val="90000"/>
              </a:lnSpc>
              <a:spcBef>
                <a:spcPct val="20000"/>
              </a:spcBef>
              <a:buClr>
                <a:schemeClr val="hlink"/>
              </a:buClr>
              <a:buFont typeface="Wingdings" pitchFamily="2" charset="2"/>
              <a:buNone/>
              <a:defRPr/>
            </a:pPr>
            <a:endParaRPr lang="pt-BR" sz="3200" dirty="0">
              <a:latin typeface="Arial" charset="0"/>
            </a:endParaRPr>
          </a:p>
          <a:p>
            <a:pPr>
              <a:lnSpc>
                <a:spcPct val="90000"/>
              </a:lnSpc>
              <a:spcBef>
                <a:spcPct val="20000"/>
              </a:spcBef>
              <a:buClr>
                <a:schemeClr val="hlink"/>
              </a:buClr>
              <a:buFont typeface="Wingdings" pitchFamily="2" charset="2"/>
              <a:buNone/>
              <a:defRPr/>
            </a:pPr>
            <a:r>
              <a:rPr lang="pt-BR" sz="3200" dirty="0">
                <a:latin typeface="Arial" charset="0"/>
              </a:rPr>
              <a:t>Nele, os neurônios (</a:t>
            </a:r>
            <a:r>
              <a:rPr lang="pt-BR" sz="3200" dirty="0" err="1">
                <a:latin typeface="Arial" charset="0"/>
              </a:rPr>
              <a:t>Perceptrons</a:t>
            </a:r>
            <a:r>
              <a:rPr lang="pt-BR" sz="3200" dirty="0">
                <a:latin typeface="Arial" charset="0"/>
              </a:rPr>
              <a:t>) eram organizados em camada de entrada e saída, onde os pesos das conexões eram adaptados a fim de se atingir a eficiência sináptica usada no reconhecimento de caracteres.</a:t>
            </a:r>
          </a:p>
        </p:txBody>
      </p:sp>
      <p:sp>
        <p:nvSpPr>
          <p:cNvPr id="296966" name="Rectangle 6"/>
          <p:cNvSpPr>
            <a:spLocks noGrp="1" noRot="1" noChangeArrowheads="1"/>
          </p:cNvSpPr>
          <p:nvPr>
            <p:ph type="title"/>
          </p:nvPr>
        </p:nvSpPr>
        <p:spPr/>
        <p:txBody>
          <a:bodyPr/>
          <a:lstStyle/>
          <a:p>
            <a:pPr eaLnBrk="1" hangingPunct="1">
              <a:defRPr/>
            </a:pPr>
            <a:r>
              <a:rPr lang="pt-BR"/>
              <a:t>Histórico (1958)</a:t>
            </a:r>
          </a:p>
        </p:txBody>
      </p:sp>
    </p:spTree>
    <p:extLst>
      <p:ext uri="{BB962C8B-B14F-4D97-AF65-F5344CB8AC3E}">
        <p14:creationId xmlns:p14="http://schemas.microsoft.com/office/powerpoint/2010/main" val="1269932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FA2A15BD-25EB-422E-88D4-4B46CF3EF93B}" type="slidenum">
              <a:rPr lang="pt-BR" sz="1400"/>
              <a:pPr eaLnBrk="1" hangingPunct="1"/>
              <a:t>22</a:t>
            </a:fld>
            <a:endParaRPr lang="pt-BR" sz="1400"/>
          </a:p>
        </p:txBody>
      </p:sp>
      <p:sp>
        <p:nvSpPr>
          <p:cNvPr id="217090" name="Rectangle 2"/>
          <p:cNvSpPr>
            <a:spLocks noGrp="1" noRot="1" noChangeArrowheads="1"/>
          </p:cNvSpPr>
          <p:nvPr>
            <p:ph type="title"/>
          </p:nvPr>
        </p:nvSpPr>
        <p:spPr/>
        <p:txBody>
          <a:bodyPr/>
          <a:lstStyle/>
          <a:p>
            <a:pPr eaLnBrk="1" hangingPunct="1">
              <a:defRPr/>
            </a:pPr>
            <a:r>
              <a:rPr lang="pt-BR"/>
              <a:t>Perceptron Clássico – Rosenblatt (1958)</a:t>
            </a:r>
          </a:p>
        </p:txBody>
      </p:sp>
      <p:sp>
        <p:nvSpPr>
          <p:cNvPr id="3077" name="Rectangle 3"/>
          <p:cNvSpPr>
            <a:spLocks noChangeArrowheads="1"/>
          </p:cNvSpPr>
          <p:nvPr/>
        </p:nvSpPr>
        <p:spPr bwMode="auto">
          <a:xfrm>
            <a:off x="1524001" y="-23083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pt-BR"/>
          </a:p>
        </p:txBody>
      </p:sp>
      <p:pic>
        <p:nvPicPr>
          <p:cNvPr id="2" name="Imagem 1"/>
          <p:cNvPicPr>
            <a:picLocks noChangeAspect="1"/>
          </p:cNvPicPr>
          <p:nvPr/>
        </p:nvPicPr>
        <p:blipFill>
          <a:blip r:embed="rId2"/>
          <a:stretch>
            <a:fillRect/>
          </a:stretch>
        </p:blipFill>
        <p:spPr>
          <a:xfrm>
            <a:off x="4663294" y="1905000"/>
            <a:ext cx="5934075" cy="4371975"/>
          </a:xfrm>
          <a:prstGeom prst="rect">
            <a:avLst/>
          </a:prstGeom>
        </p:spPr>
      </p:pic>
    </p:spTree>
    <p:extLst>
      <p:ext uri="{BB962C8B-B14F-4D97-AF65-F5344CB8AC3E}">
        <p14:creationId xmlns:p14="http://schemas.microsoft.com/office/powerpoint/2010/main" val="535606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3"/>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180FE64F-36DC-4866-AA14-738832D66746}" type="slidenum">
              <a:rPr lang="pt-BR" sz="1400"/>
              <a:pPr eaLnBrk="1" hangingPunct="1"/>
              <a:t>23</a:t>
            </a:fld>
            <a:endParaRPr lang="pt-BR" sz="1400"/>
          </a:p>
        </p:txBody>
      </p:sp>
      <p:pic>
        <p:nvPicPr>
          <p:cNvPr id="2" name="Imagem 1"/>
          <p:cNvPicPr>
            <a:picLocks noChangeAspect="1"/>
          </p:cNvPicPr>
          <p:nvPr/>
        </p:nvPicPr>
        <p:blipFill>
          <a:blip r:embed="rId2"/>
          <a:stretch>
            <a:fillRect/>
          </a:stretch>
        </p:blipFill>
        <p:spPr>
          <a:xfrm>
            <a:off x="2413054" y="245388"/>
            <a:ext cx="8910454" cy="6155411"/>
          </a:xfrm>
          <a:prstGeom prst="rect">
            <a:avLst/>
          </a:prstGeom>
        </p:spPr>
      </p:pic>
    </p:spTree>
    <p:extLst>
      <p:ext uri="{BB962C8B-B14F-4D97-AF65-F5344CB8AC3E}">
        <p14:creationId xmlns:p14="http://schemas.microsoft.com/office/powerpoint/2010/main" val="1104613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23B95DA6-408B-4409-9957-25A7E1C969B7}" type="slidenum">
              <a:rPr lang="pt-BR" sz="1400"/>
              <a:pPr eaLnBrk="1" hangingPunct="1"/>
              <a:t>24</a:t>
            </a:fld>
            <a:endParaRPr lang="pt-BR" sz="1400"/>
          </a:p>
        </p:txBody>
      </p:sp>
      <p:sp>
        <p:nvSpPr>
          <p:cNvPr id="292866" name="Rectangle 2"/>
          <p:cNvSpPr>
            <a:spLocks noGrp="1" noRot="1" noChangeArrowheads="1"/>
          </p:cNvSpPr>
          <p:nvPr>
            <p:ph type="title"/>
          </p:nvPr>
        </p:nvSpPr>
        <p:spPr/>
        <p:txBody>
          <a:bodyPr/>
          <a:lstStyle/>
          <a:p>
            <a:pPr eaLnBrk="1" hangingPunct="1">
              <a:defRPr/>
            </a:pPr>
            <a:r>
              <a:rPr lang="pt-BR"/>
              <a:t>Histórico (1960)</a:t>
            </a:r>
          </a:p>
        </p:txBody>
      </p:sp>
      <p:sp>
        <p:nvSpPr>
          <p:cNvPr id="292867" name="Rectangle 3"/>
          <p:cNvSpPr>
            <a:spLocks noGrp="1" noRot="1" noChangeArrowheads="1"/>
          </p:cNvSpPr>
          <p:nvPr>
            <p:ph type="body" idx="1"/>
          </p:nvPr>
        </p:nvSpPr>
        <p:spPr>
          <a:xfrm>
            <a:off x="2063751" y="1676401"/>
            <a:ext cx="9440861" cy="4422775"/>
          </a:xfrm>
        </p:spPr>
        <p:txBody>
          <a:bodyPr>
            <a:normAutofit/>
          </a:bodyPr>
          <a:lstStyle/>
          <a:p>
            <a:pPr marL="9525" indent="11113">
              <a:buNone/>
              <a:defRPr/>
            </a:pPr>
            <a:r>
              <a:rPr lang="pt-BR" sz="2800" dirty="0"/>
              <a:t>Em 1960 surgiu a rede ADALINE (</a:t>
            </a:r>
            <a:r>
              <a:rPr lang="pt-BR" sz="2800" dirty="0" err="1"/>
              <a:t>ADAptative</a:t>
            </a:r>
            <a:r>
              <a:rPr lang="pt-BR" sz="2800" dirty="0"/>
              <a:t> </a:t>
            </a:r>
            <a:r>
              <a:rPr lang="pt-BR" sz="2800" dirty="0" err="1"/>
              <a:t>LInear</a:t>
            </a:r>
            <a:r>
              <a:rPr lang="pt-BR" sz="2800" dirty="0"/>
              <a:t> </a:t>
            </a:r>
            <a:r>
              <a:rPr lang="pt-BR" sz="2800" dirty="0" err="1"/>
              <a:t>NEtwork</a:t>
            </a:r>
            <a:r>
              <a:rPr lang="pt-BR" sz="2800" dirty="0"/>
              <a:t>) e o MADALINE (</a:t>
            </a:r>
            <a:r>
              <a:rPr lang="pt-BR" sz="2800" dirty="0" err="1"/>
              <a:t>Many</a:t>
            </a:r>
            <a:r>
              <a:rPr lang="pt-BR" sz="2800" dirty="0"/>
              <a:t> ADALINE), proposto por </a:t>
            </a:r>
            <a:r>
              <a:rPr lang="pt-BR" sz="2800" dirty="0" err="1"/>
              <a:t>Widrow</a:t>
            </a:r>
            <a:r>
              <a:rPr lang="pt-BR" sz="2800" dirty="0"/>
              <a:t> e </a:t>
            </a:r>
            <a:r>
              <a:rPr lang="pt-BR" sz="2800" dirty="0" err="1"/>
              <a:t>Hoff</a:t>
            </a:r>
            <a:r>
              <a:rPr lang="pt-BR" sz="2800" dirty="0"/>
              <a:t>. </a:t>
            </a:r>
          </a:p>
          <a:p>
            <a:pPr marL="9525" indent="11113">
              <a:buNone/>
              <a:defRPr/>
            </a:pPr>
            <a:endParaRPr lang="pt-BR" sz="2800" dirty="0"/>
          </a:p>
          <a:p>
            <a:pPr marL="9525" indent="11113">
              <a:buNone/>
              <a:defRPr/>
            </a:pPr>
            <a:r>
              <a:rPr lang="pt-BR" sz="2800" dirty="0"/>
              <a:t>O ADALINE/MADALINE utilizou saídas analógicas em uma arquitetura de três camadas.</a:t>
            </a:r>
          </a:p>
        </p:txBody>
      </p:sp>
    </p:spTree>
    <p:extLst>
      <p:ext uri="{BB962C8B-B14F-4D97-AF65-F5344CB8AC3E}">
        <p14:creationId xmlns:p14="http://schemas.microsoft.com/office/powerpoint/2010/main" val="18950601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12F28898-0496-43E8-8A55-8C3B7E641EC2}" type="slidenum">
              <a:rPr lang="pt-BR" sz="1400"/>
              <a:pPr eaLnBrk="1" hangingPunct="1"/>
              <a:t>25</a:t>
            </a:fld>
            <a:endParaRPr lang="pt-BR" sz="1400"/>
          </a:p>
        </p:txBody>
      </p:sp>
      <p:sp>
        <p:nvSpPr>
          <p:cNvPr id="452610" name="Rectangle 2"/>
          <p:cNvSpPr>
            <a:spLocks noGrp="1" noRot="1" noChangeArrowheads="1"/>
          </p:cNvSpPr>
          <p:nvPr>
            <p:ph type="title"/>
          </p:nvPr>
        </p:nvSpPr>
        <p:spPr/>
        <p:txBody>
          <a:bodyPr/>
          <a:lstStyle/>
          <a:p>
            <a:pPr eaLnBrk="1" hangingPunct="1">
              <a:defRPr/>
            </a:pPr>
            <a:r>
              <a:rPr lang="pt-BR"/>
              <a:t>Histórico (1969)</a:t>
            </a:r>
          </a:p>
        </p:txBody>
      </p:sp>
      <p:sp>
        <p:nvSpPr>
          <p:cNvPr id="452611" name="Rectangle 3"/>
          <p:cNvSpPr>
            <a:spLocks noGrp="1" noRot="1" noChangeArrowheads="1"/>
          </p:cNvSpPr>
          <p:nvPr>
            <p:ph type="body" idx="1"/>
          </p:nvPr>
        </p:nvSpPr>
        <p:spPr>
          <a:xfrm>
            <a:off x="1825625" y="1676400"/>
            <a:ext cx="9891094" cy="2926597"/>
          </a:xfrm>
        </p:spPr>
        <p:txBody>
          <a:bodyPr>
            <a:noAutofit/>
          </a:bodyPr>
          <a:lstStyle/>
          <a:p>
            <a:pPr eaLnBrk="1" hangingPunct="1">
              <a:lnSpc>
                <a:spcPct val="90000"/>
              </a:lnSpc>
              <a:spcBef>
                <a:spcPct val="0"/>
              </a:spcBef>
              <a:buClrTx/>
              <a:buFontTx/>
              <a:buChar char="•"/>
              <a:defRPr/>
            </a:pPr>
            <a:r>
              <a:rPr lang="pt-BR" sz="3200" dirty="0">
                <a:effectLst/>
              </a:rPr>
              <a:t>Foi constatado por </a:t>
            </a:r>
            <a:r>
              <a:rPr lang="pt-BR" sz="3200" dirty="0" err="1">
                <a:effectLst/>
              </a:rPr>
              <a:t>Minsky</a:t>
            </a:r>
            <a:r>
              <a:rPr lang="pt-BR" sz="3200" dirty="0">
                <a:effectLst/>
              </a:rPr>
              <a:t> &amp; </a:t>
            </a:r>
            <a:r>
              <a:rPr lang="pt-BR" sz="3200" dirty="0" err="1">
                <a:effectLst/>
              </a:rPr>
              <a:t>Papert</a:t>
            </a:r>
            <a:r>
              <a:rPr lang="pt-BR" sz="3200" dirty="0">
                <a:effectLst/>
              </a:rPr>
              <a:t> que um neurônio do tipo </a:t>
            </a:r>
            <a:r>
              <a:rPr lang="pt-BR" sz="3200" dirty="0" err="1">
                <a:effectLst/>
              </a:rPr>
              <a:t>Perceptron</a:t>
            </a:r>
            <a:r>
              <a:rPr lang="pt-BR" sz="3200" dirty="0">
                <a:effectLst/>
              </a:rPr>
              <a:t> só é capaz de resolver problemas com dados de classes linearmente separáveis.</a:t>
            </a:r>
          </a:p>
          <a:p>
            <a:pPr eaLnBrk="1" hangingPunct="1">
              <a:lnSpc>
                <a:spcPct val="90000"/>
              </a:lnSpc>
              <a:defRPr/>
            </a:pPr>
            <a:endParaRPr lang="pt-BR" sz="3200" dirty="0"/>
          </a:p>
        </p:txBody>
      </p:sp>
    </p:spTree>
    <p:extLst>
      <p:ext uri="{BB962C8B-B14F-4D97-AF65-F5344CB8AC3E}">
        <p14:creationId xmlns:p14="http://schemas.microsoft.com/office/powerpoint/2010/main" val="1476383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967EA11D-835D-4369-AE64-CB53F719C4D0}" type="slidenum">
              <a:rPr lang="pt-BR" sz="1400"/>
              <a:pPr eaLnBrk="1" hangingPunct="1"/>
              <a:t>26</a:t>
            </a:fld>
            <a:endParaRPr lang="pt-BR" sz="1400"/>
          </a:p>
        </p:txBody>
      </p:sp>
      <p:sp>
        <p:nvSpPr>
          <p:cNvPr id="293890" name="Rectangle 2"/>
          <p:cNvSpPr>
            <a:spLocks noGrp="1" noRot="1" noChangeArrowheads="1"/>
          </p:cNvSpPr>
          <p:nvPr>
            <p:ph type="title"/>
          </p:nvPr>
        </p:nvSpPr>
        <p:spPr/>
        <p:txBody>
          <a:bodyPr/>
          <a:lstStyle/>
          <a:p>
            <a:pPr eaLnBrk="1" hangingPunct="1">
              <a:defRPr/>
            </a:pPr>
            <a:r>
              <a:rPr lang="pt-BR"/>
              <a:t>Histórico (1960-1970)</a:t>
            </a:r>
          </a:p>
        </p:txBody>
      </p:sp>
      <p:sp>
        <p:nvSpPr>
          <p:cNvPr id="293891" name="Rectangle 3"/>
          <p:cNvSpPr>
            <a:spLocks noGrp="1" noRot="1" noChangeArrowheads="1"/>
          </p:cNvSpPr>
          <p:nvPr>
            <p:ph type="body" idx="1"/>
          </p:nvPr>
        </p:nvSpPr>
        <p:spPr>
          <a:xfrm>
            <a:off x="2401888" y="2133601"/>
            <a:ext cx="9102724" cy="1465263"/>
          </a:xfrm>
        </p:spPr>
        <p:txBody>
          <a:bodyPr>
            <a:normAutofit/>
          </a:bodyPr>
          <a:lstStyle/>
          <a:p>
            <a:pPr marL="9525" indent="11113">
              <a:lnSpc>
                <a:spcPct val="90000"/>
              </a:lnSpc>
              <a:buNone/>
              <a:defRPr/>
            </a:pPr>
            <a:r>
              <a:rPr lang="pt-BR" sz="3200" dirty="0"/>
              <a:t>Muitos historiadores desconsideram a existência de pesquisa nessa área nos anos 60 e 70.</a:t>
            </a:r>
          </a:p>
        </p:txBody>
      </p:sp>
    </p:spTree>
    <p:extLst>
      <p:ext uri="{BB962C8B-B14F-4D97-AF65-F5344CB8AC3E}">
        <p14:creationId xmlns:p14="http://schemas.microsoft.com/office/powerpoint/2010/main" val="2489467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D3124BF3-A049-4DFD-8AE4-FF37B69B155A}" type="slidenum">
              <a:rPr lang="pt-BR" sz="1400"/>
              <a:pPr eaLnBrk="1" hangingPunct="1"/>
              <a:t>27</a:t>
            </a:fld>
            <a:endParaRPr lang="pt-BR" sz="1400"/>
          </a:p>
        </p:txBody>
      </p:sp>
      <p:sp>
        <p:nvSpPr>
          <p:cNvPr id="299010" name="Rectangle 2"/>
          <p:cNvSpPr>
            <a:spLocks noGrp="1" noRot="1" noChangeArrowheads="1"/>
          </p:cNvSpPr>
          <p:nvPr>
            <p:ph type="title"/>
          </p:nvPr>
        </p:nvSpPr>
        <p:spPr/>
        <p:txBody>
          <a:bodyPr/>
          <a:lstStyle/>
          <a:p>
            <a:pPr eaLnBrk="1" hangingPunct="1">
              <a:defRPr/>
            </a:pPr>
            <a:r>
              <a:rPr lang="pt-BR"/>
              <a:t>Histórico (1982)</a:t>
            </a:r>
          </a:p>
        </p:txBody>
      </p:sp>
      <p:sp>
        <p:nvSpPr>
          <p:cNvPr id="299011" name="Rectangle 3"/>
          <p:cNvSpPr>
            <a:spLocks noGrp="1" noRot="1" noChangeArrowheads="1"/>
          </p:cNvSpPr>
          <p:nvPr>
            <p:ph type="body" idx="1"/>
          </p:nvPr>
        </p:nvSpPr>
        <p:spPr>
          <a:xfrm>
            <a:off x="2135189" y="1965326"/>
            <a:ext cx="9767509" cy="3624263"/>
          </a:xfrm>
        </p:spPr>
        <p:txBody>
          <a:bodyPr>
            <a:normAutofit/>
          </a:bodyPr>
          <a:lstStyle/>
          <a:p>
            <a:pPr marL="9525" indent="11113">
              <a:buNone/>
              <a:defRPr/>
            </a:pPr>
            <a:r>
              <a:rPr lang="pt-BR" sz="3200" dirty="0"/>
              <a:t>Retomada das pesquisas com a publicação dos trabalhos do físico e biólogo </a:t>
            </a:r>
            <a:r>
              <a:rPr lang="pt-BR" sz="3200" dirty="0" err="1"/>
              <a:t>Hopfield</a:t>
            </a:r>
            <a:r>
              <a:rPr lang="pt-BR" sz="3200" dirty="0"/>
              <a:t> relatando a utilização de redes simétricas para otimização, através de um algoritmo de aprendizagem que estabilizava uma rede binária simétrica com realimentação. </a:t>
            </a:r>
          </a:p>
        </p:txBody>
      </p:sp>
    </p:spTree>
    <p:extLst>
      <p:ext uri="{BB962C8B-B14F-4D97-AF65-F5344CB8AC3E}">
        <p14:creationId xmlns:p14="http://schemas.microsoft.com/office/powerpoint/2010/main" val="3106480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8216A15D-35A9-446E-9F97-3FB336357D5E}" type="slidenum">
              <a:rPr lang="pt-BR" sz="1400"/>
              <a:pPr eaLnBrk="1" hangingPunct="1"/>
              <a:t>28</a:t>
            </a:fld>
            <a:endParaRPr lang="pt-BR" sz="1400"/>
          </a:p>
        </p:txBody>
      </p:sp>
      <p:sp>
        <p:nvSpPr>
          <p:cNvPr id="294914" name="Rectangle 2"/>
          <p:cNvSpPr>
            <a:spLocks noGrp="1" noRot="1" noChangeArrowheads="1"/>
          </p:cNvSpPr>
          <p:nvPr>
            <p:ph type="title"/>
          </p:nvPr>
        </p:nvSpPr>
        <p:spPr/>
        <p:txBody>
          <a:bodyPr/>
          <a:lstStyle/>
          <a:p>
            <a:pPr eaLnBrk="1" hangingPunct="1">
              <a:defRPr/>
            </a:pPr>
            <a:r>
              <a:rPr lang="pt-BR"/>
              <a:t>Histórico (1986)</a:t>
            </a:r>
          </a:p>
        </p:txBody>
      </p:sp>
      <p:sp>
        <p:nvSpPr>
          <p:cNvPr id="294915" name="Rectangle 3"/>
          <p:cNvSpPr>
            <a:spLocks noGrp="1" noRot="1" noChangeArrowheads="1"/>
          </p:cNvSpPr>
          <p:nvPr>
            <p:ph type="body" idx="1"/>
          </p:nvPr>
        </p:nvSpPr>
        <p:spPr>
          <a:xfrm>
            <a:off x="1919288" y="1676401"/>
            <a:ext cx="9409973" cy="3768725"/>
          </a:xfrm>
        </p:spPr>
        <p:txBody>
          <a:bodyPr>
            <a:normAutofit/>
          </a:bodyPr>
          <a:lstStyle/>
          <a:p>
            <a:pPr marL="9525" indent="11113">
              <a:lnSpc>
                <a:spcPct val="90000"/>
              </a:lnSpc>
              <a:defRPr/>
            </a:pPr>
            <a:r>
              <a:rPr lang="pt-BR" sz="2800" dirty="0"/>
              <a:t> </a:t>
            </a:r>
            <a:r>
              <a:rPr lang="pt-BR" sz="2800" dirty="0" err="1"/>
              <a:t>Rumelhart</a:t>
            </a:r>
            <a:r>
              <a:rPr lang="pt-BR" sz="2800" dirty="0"/>
              <a:t>, </a:t>
            </a:r>
            <a:r>
              <a:rPr lang="pt-BR" sz="2800" dirty="0" err="1"/>
              <a:t>Hinton</a:t>
            </a:r>
            <a:r>
              <a:rPr lang="pt-BR" sz="2800" dirty="0"/>
              <a:t> e Williams introduziram o poderoso método de treinamento denominado “</a:t>
            </a:r>
            <a:r>
              <a:rPr lang="pt-BR" sz="2800" dirty="0" err="1"/>
              <a:t>Backpropagation</a:t>
            </a:r>
            <a:r>
              <a:rPr lang="pt-BR" sz="2800" dirty="0"/>
              <a:t>”. </a:t>
            </a:r>
          </a:p>
          <a:p>
            <a:pPr marL="9525" indent="11113">
              <a:lnSpc>
                <a:spcPct val="90000"/>
              </a:lnSpc>
              <a:defRPr/>
            </a:pPr>
            <a:endParaRPr lang="pt-BR" sz="2800" dirty="0"/>
          </a:p>
          <a:p>
            <a:pPr marL="9525" indent="11113">
              <a:lnSpc>
                <a:spcPct val="90000"/>
              </a:lnSpc>
              <a:defRPr/>
            </a:pPr>
            <a:r>
              <a:rPr lang="pt-BR" sz="2800" dirty="0"/>
              <a:t> </a:t>
            </a:r>
            <a:r>
              <a:rPr lang="pt-BR" sz="2800" dirty="0" err="1"/>
              <a:t>Rumelhart</a:t>
            </a:r>
            <a:r>
              <a:rPr lang="pt-BR" sz="2800" dirty="0"/>
              <a:t> e </a:t>
            </a:r>
            <a:r>
              <a:rPr lang="pt-BR" sz="2800" dirty="0" err="1"/>
              <a:t>McClelland</a:t>
            </a:r>
            <a:r>
              <a:rPr lang="pt-BR" sz="2800" dirty="0"/>
              <a:t> escreveram o livro “Processamento Paralelo Distribuído: Explorações na Microestrutura do Conhecimento”. </a:t>
            </a:r>
          </a:p>
        </p:txBody>
      </p:sp>
    </p:spTree>
    <p:extLst>
      <p:ext uri="{BB962C8B-B14F-4D97-AF65-F5344CB8AC3E}">
        <p14:creationId xmlns:p14="http://schemas.microsoft.com/office/powerpoint/2010/main" val="549064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C7602616-265C-4A8A-9655-F8EE39B7F41F}" type="slidenum">
              <a:rPr lang="pt-BR" sz="1400"/>
              <a:pPr eaLnBrk="1" hangingPunct="1"/>
              <a:t>29</a:t>
            </a:fld>
            <a:endParaRPr lang="pt-BR" sz="1400"/>
          </a:p>
        </p:txBody>
      </p:sp>
      <p:sp>
        <p:nvSpPr>
          <p:cNvPr id="447490" name="Rectangle 2"/>
          <p:cNvSpPr>
            <a:spLocks noGrp="1" noRot="1" noChangeArrowheads="1"/>
          </p:cNvSpPr>
          <p:nvPr>
            <p:ph type="title"/>
          </p:nvPr>
        </p:nvSpPr>
        <p:spPr/>
        <p:txBody>
          <a:bodyPr/>
          <a:lstStyle/>
          <a:p>
            <a:pPr eaLnBrk="1" hangingPunct="1">
              <a:defRPr/>
            </a:pPr>
            <a:r>
              <a:rPr lang="pt-BR"/>
              <a:t>Histórico (1988)</a:t>
            </a:r>
          </a:p>
        </p:txBody>
      </p:sp>
      <p:sp>
        <p:nvSpPr>
          <p:cNvPr id="447491" name="Rectangle 3"/>
          <p:cNvSpPr>
            <a:spLocks noGrp="1" noRot="1" noChangeArrowheads="1"/>
          </p:cNvSpPr>
          <p:nvPr>
            <p:ph type="body" idx="1"/>
          </p:nvPr>
        </p:nvSpPr>
        <p:spPr>
          <a:xfrm>
            <a:off x="1825625" y="1676401"/>
            <a:ext cx="9860097" cy="2257425"/>
          </a:xfrm>
        </p:spPr>
        <p:txBody>
          <a:bodyPr>
            <a:normAutofit/>
          </a:bodyPr>
          <a:lstStyle/>
          <a:p>
            <a:pPr eaLnBrk="1" hangingPunct="1">
              <a:defRPr/>
            </a:pPr>
            <a:r>
              <a:rPr lang="pt-BR" sz="2800" dirty="0" err="1"/>
              <a:t>Broomhead</a:t>
            </a:r>
            <a:r>
              <a:rPr lang="pt-BR" sz="2800" dirty="0"/>
              <a:t> e </a:t>
            </a:r>
            <a:r>
              <a:rPr lang="pt-BR" sz="2800" dirty="0" err="1"/>
              <a:t>Lowe</a:t>
            </a:r>
            <a:r>
              <a:rPr lang="pt-BR" sz="2800" dirty="0"/>
              <a:t> descreveram um procedimento para o projeto de uma rede neural (</a:t>
            </a:r>
            <a:r>
              <a:rPr lang="pt-BR" sz="2800" dirty="0" err="1"/>
              <a:t>feedforward</a:t>
            </a:r>
            <a:r>
              <a:rPr lang="pt-BR" sz="2800" dirty="0"/>
              <a:t>) usando funções de base radial (Rede de Base Radial – RBF).</a:t>
            </a:r>
          </a:p>
        </p:txBody>
      </p:sp>
    </p:spTree>
    <p:extLst>
      <p:ext uri="{BB962C8B-B14F-4D97-AF65-F5344CB8AC3E}">
        <p14:creationId xmlns:p14="http://schemas.microsoft.com/office/powerpoint/2010/main" val="1108310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F6081865-5EA2-466F-B40F-45F8994A9A55}" type="slidenum">
              <a:rPr lang="pt-BR" sz="1400"/>
              <a:pPr eaLnBrk="1" hangingPunct="1"/>
              <a:t>3</a:t>
            </a:fld>
            <a:endParaRPr lang="pt-BR" sz="1400"/>
          </a:p>
        </p:txBody>
      </p:sp>
      <p:sp>
        <p:nvSpPr>
          <p:cNvPr id="131074" name="Rectangle 2"/>
          <p:cNvSpPr>
            <a:spLocks noGrp="1" noRot="1" noChangeArrowheads="1"/>
          </p:cNvSpPr>
          <p:nvPr>
            <p:ph type="title"/>
          </p:nvPr>
        </p:nvSpPr>
        <p:spPr/>
        <p:txBody>
          <a:bodyPr/>
          <a:lstStyle/>
          <a:p>
            <a:pPr eaLnBrk="1" hangingPunct="1">
              <a:defRPr/>
            </a:pPr>
            <a:r>
              <a:rPr lang="pt-BR"/>
              <a:t>Capacidade de Generalização</a:t>
            </a:r>
          </a:p>
        </p:txBody>
      </p:sp>
      <p:sp>
        <p:nvSpPr>
          <p:cNvPr id="131075" name="Rectangle 3"/>
          <p:cNvSpPr>
            <a:spLocks noGrp="1" noRot="1" noChangeArrowheads="1"/>
          </p:cNvSpPr>
          <p:nvPr>
            <p:ph type="body" idx="1"/>
          </p:nvPr>
        </p:nvSpPr>
        <p:spPr>
          <a:xfrm>
            <a:off x="1825625" y="1676401"/>
            <a:ext cx="10366375" cy="4507423"/>
          </a:xfrm>
        </p:spPr>
        <p:txBody>
          <a:bodyPr>
            <a:noAutofit/>
          </a:bodyPr>
          <a:lstStyle/>
          <a:p>
            <a:pPr marL="198438" lvl="1" indent="-7938">
              <a:buNone/>
              <a:defRPr/>
            </a:pPr>
            <a:r>
              <a:rPr lang="pt-BR" sz="3600" dirty="0"/>
              <a:t>Isso significa que se a rede aprende a lidar com um certo problema, e lhe é apresentado um similar, mas não exatamente o mesmo,  ela tende a reconhecer esse novo problema, oferecendo a mesma solução.</a:t>
            </a:r>
          </a:p>
        </p:txBody>
      </p:sp>
    </p:spTree>
    <p:extLst>
      <p:ext uri="{BB962C8B-B14F-4D97-AF65-F5344CB8AC3E}">
        <p14:creationId xmlns:p14="http://schemas.microsoft.com/office/powerpoint/2010/main" val="1835249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9564EC9F-9681-45C8-A879-914EF95E5814}" type="slidenum">
              <a:rPr lang="pt-BR" sz="1400"/>
              <a:pPr eaLnBrk="1" hangingPunct="1"/>
              <a:t>30</a:t>
            </a:fld>
            <a:endParaRPr lang="pt-BR" sz="1400"/>
          </a:p>
        </p:txBody>
      </p:sp>
      <p:sp>
        <p:nvSpPr>
          <p:cNvPr id="330757" name="Rectangle 5"/>
          <p:cNvSpPr>
            <a:spLocks noGrp="1" noRot="1" noChangeArrowheads="1"/>
          </p:cNvSpPr>
          <p:nvPr>
            <p:ph type="title"/>
          </p:nvPr>
        </p:nvSpPr>
        <p:spPr>
          <a:xfrm>
            <a:off x="1825625" y="-26988"/>
            <a:ext cx="10170063" cy="717551"/>
          </a:xfrm>
        </p:spPr>
        <p:txBody>
          <a:bodyPr>
            <a:normAutofit/>
          </a:bodyPr>
          <a:lstStyle/>
          <a:p>
            <a:pPr eaLnBrk="1" hangingPunct="1">
              <a:defRPr/>
            </a:pPr>
            <a:r>
              <a:rPr lang="pt-BR" sz="4000" dirty="0"/>
              <a:t>Modelo de </a:t>
            </a:r>
            <a:r>
              <a:rPr lang="pt-BR" sz="4000" dirty="0" err="1"/>
              <a:t>McCulloch</a:t>
            </a:r>
            <a:r>
              <a:rPr lang="pt-BR" sz="4000" dirty="0"/>
              <a:t> e </a:t>
            </a:r>
            <a:r>
              <a:rPr lang="pt-BR" sz="4000" dirty="0" err="1"/>
              <a:t>Pitts</a:t>
            </a:r>
            <a:r>
              <a:rPr lang="pt-BR" sz="4000" dirty="0"/>
              <a:t> (MC)</a:t>
            </a:r>
          </a:p>
        </p:txBody>
      </p:sp>
      <p:pic>
        <p:nvPicPr>
          <p:cNvPr id="3" name="Imagem 2"/>
          <p:cNvPicPr>
            <a:picLocks noChangeAspect="1"/>
          </p:cNvPicPr>
          <p:nvPr/>
        </p:nvPicPr>
        <p:blipFill>
          <a:blip r:embed="rId2"/>
          <a:stretch>
            <a:fillRect/>
          </a:stretch>
        </p:blipFill>
        <p:spPr>
          <a:xfrm>
            <a:off x="2350790" y="1152907"/>
            <a:ext cx="9117956" cy="4555414"/>
          </a:xfrm>
          <a:prstGeom prst="rect">
            <a:avLst/>
          </a:prstGeom>
        </p:spPr>
      </p:pic>
    </p:spTree>
    <p:extLst>
      <p:ext uri="{BB962C8B-B14F-4D97-AF65-F5344CB8AC3E}">
        <p14:creationId xmlns:p14="http://schemas.microsoft.com/office/powerpoint/2010/main" val="536539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9564EC9F-9681-45C8-A879-914EF95E5814}" type="slidenum">
              <a:rPr lang="pt-BR" sz="1400"/>
              <a:pPr eaLnBrk="1" hangingPunct="1"/>
              <a:t>31</a:t>
            </a:fld>
            <a:endParaRPr lang="pt-BR" sz="1400"/>
          </a:p>
        </p:txBody>
      </p:sp>
      <p:sp>
        <p:nvSpPr>
          <p:cNvPr id="330757" name="Rectangle 5"/>
          <p:cNvSpPr>
            <a:spLocks noGrp="1" noRot="1" noChangeArrowheads="1"/>
          </p:cNvSpPr>
          <p:nvPr>
            <p:ph type="title"/>
          </p:nvPr>
        </p:nvSpPr>
        <p:spPr>
          <a:xfrm>
            <a:off x="1825625" y="-26988"/>
            <a:ext cx="10170063" cy="717551"/>
          </a:xfrm>
        </p:spPr>
        <p:txBody>
          <a:bodyPr>
            <a:normAutofit/>
          </a:bodyPr>
          <a:lstStyle/>
          <a:p>
            <a:pPr eaLnBrk="1" hangingPunct="1">
              <a:defRPr/>
            </a:pPr>
            <a:r>
              <a:rPr lang="pt-BR" sz="4000" dirty="0"/>
              <a:t>Modelo de </a:t>
            </a:r>
            <a:r>
              <a:rPr lang="pt-BR" sz="4000" dirty="0" err="1"/>
              <a:t>McCulloch</a:t>
            </a:r>
            <a:r>
              <a:rPr lang="pt-BR" sz="4000" dirty="0"/>
              <a:t> e </a:t>
            </a:r>
            <a:r>
              <a:rPr lang="pt-BR" sz="4000" dirty="0" err="1"/>
              <a:t>Pitts</a:t>
            </a:r>
            <a:r>
              <a:rPr lang="pt-BR" sz="4000" dirty="0"/>
              <a:t> (MC)</a:t>
            </a:r>
          </a:p>
        </p:txBody>
      </p:sp>
      <p:pic>
        <p:nvPicPr>
          <p:cNvPr id="2" name="Imagem 1"/>
          <p:cNvPicPr>
            <a:picLocks noChangeAspect="1"/>
          </p:cNvPicPr>
          <p:nvPr/>
        </p:nvPicPr>
        <p:blipFill>
          <a:blip r:embed="rId2"/>
          <a:stretch>
            <a:fillRect/>
          </a:stretch>
        </p:blipFill>
        <p:spPr>
          <a:xfrm>
            <a:off x="1825625" y="1387987"/>
            <a:ext cx="9957098" cy="4067417"/>
          </a:xfrm>
          <a:prstGeom prst="rect">
            <a:avLst/>
          </a:prstGeom>
        </p:spPr>
      </p:pic>
    </p:spTree>
    <p:extLst>
      <p:ext uri="{BB962C8B-B14F-4D97-AF65-F5344CB8AC3E}">
        <p14:creationId xmlns:p14="http://schemas.microsoft.com/office/powerpoint/2010/main" val="20867547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9564EC9F-9681-45C8-A879-914EF95E5814}" type="slidenum">
              <a:rPr lang="pt-BR" sz="1400"/>
              <a:pPr eaLnBrk="1" hangingPunct="1"/>
              <a:t>32</a:t>
            </a:fld>
            <a:endParaRPr lang="pt-BR" sz="1400"/>
          </a:p>
        </p:txBody>
      </p:sp>
      <p:sp>
        <p:nvSpPr>
          <p:cNvPr id="330757" name="Rectangle 5"/>
          <p:cNvSpPr>
            <a:spLocks noGrp="1" noRot="1" noChangeArrowheads="1"/>
          </p:cNvSpPr>
          <p:nvPr>
            <p:ph type="title"/>
          </p:nvPr>
        </p:nvSpPr>
        <p:spPr>
          <a:xfrm>
            <a:off x="1825625" y="-26988"/>
            <a:ext cx="10170063" cy="717551"/>
          </a:xfrm>
        </p:spPr>
        <p:txBody>
          <a:bodyPr>
            <a:normAutofit/>
          </a:bodyPr>
          <a:lstStyle/>
          <a:p>
            <a:pPr eaLnBrk="1" hangingPunct="1">
              <a:defRPr/>
            </a:pPr>
            <a:r>
              <a:rPr lang="pt-BR" sz="4000" dirty="0"/>
              <a:t>Modelo de </a:t>
            </a:r>
            <a:r>
              <a:rPr lang="pt-BR" sz="4000" dirty="0" err="1"/>
              <a:t>McCulloch</a:t>
            </a:r>
            <a:r>
              <a:rPr lang="pt-BR" sz="4000" dirty="0"/>
              <a:t> e </a:t>
            </a:r>
            <a:r>
              <a:rPr lang="pt-BR" sz="4000" dirty="0" err="1"/>
              <a:t>Pitts</a:t>
            </a:r>
            <a:r>
              <a:rPr lang="pt-BR" sz="4000" dirty="0"/>
              <a:t> (MC)</a:t>
            </a:r>
          </a:p>
        </p:txBody>
      </p:sp>
      <p:pic>
        <p:nvPicPr>
          <p:cNvPr id="4" name="Imagem 3"/>
          <p:cNvPicPr>
            <a:picLocks noChangeAspect="1"/>
          </p:cNvPicPr>
          <p:nvPr/>
        </p:nvPicPr>
        <p:blipFill>
          <a:blip r:embed="rId2"/>
          <a:stretch>
            <a:fillRect/>
          </a:stretch>
        </p:blipFill>
        <p:spPr>
          <a:xfrm>
            <a:off x="1186402" y="1283840"/>
            <a:ext cx="10772876" cy="2761219"/>
          </a:xfrm>
          <a:prstGeom prst="rect">
            <a:avLst/>
          </a:prstGeom>
        </p:spPr>
      </p:pic>
    </p:spTree>
    <p:extLst>
      <p:ext uri="{BB962C8B-B14F-4D97-AF65-F5344CB8AC3E}">
        <p14:creationId xmlns:p14="http://schemas.microsoft.com/office/powerpoint/2010/main" val="4194353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9564EC9F-9681-45C8-A879-914EF95E5814}" type="slidenum">
              <a:rPr lang="pt-BR" sz="1400"/>
              <a:pPr eaLnBrk="1" hangingPunct="1"/>
              <a:t>33</a:t>
            </a:fld>
            <a:endParaRPr lang="pt-BR" sz="1400"/>
          </a:p>
        </p:txBody>
      </p:sp>
      <p:sp>
        <p:nvSpPr>
          <p:cNvPr id="330757" name="Rectangle 5"/>
          <p:cNvSpPr>
            <a:spLocks noGrp="1" noRot="1" noChangeArrowheads="1"/>
          </p:cNvSpPr>
          <p:nvPr>
            <p:ph type="title"/>
          </p:nvPr>
        </p:nvSpPr>
        <p:spPr>
          <a:xfrm>
            <a:off x="1825625" y="-26988"/>
            <a:ext cx="10170063" cy="717551"/>
          </a:xfrm>
        </p:spPr>
        <p:txBody>
          <a:bodyPr>
            <a:normAutofit/>
          </a:bodyPr>
          <a:lstStyle/>
          <a:p>
            <a:pPr eaLnBrk="1" hangingPunct="1">
              <a:defRPr/>
            </a:pPr>
            <a:r>
              <a:rPr lang="pt-BR" sz="4000" dirty="0"/>
              <a:t>Modelo de </a:t>
            </a:r>
            <a:r>
              <a:rPr lang="pt-BR" sz="4000" dirty="0" err="1"/>
              <a:t>McCulloch</a:t>
            </a:r>
            <a:r>
              <a:rPr lang="pt-BR" sz="4000" dirty="0"/>
              <a:t> e </a:t>
            </a:r>
            <a:r>
              <a:rPr lang="pt-BR" sz="4000" dirty="0" err="1"/>
              <a:t>Pitts</a:t>
            </a:r>
            <a:r>
              <a:rPr lang="pt-BR" sz="4000" dirty="0"/>
              <a:t> (MC)</a:t>
            </a:r>
          </a:p>
        </p:txBody>
      </p:sp>
      <p:pic>
        <p:nvPicPr>
          <p:cNvPr id="2" name="Imagem 1"/>
          <p:cNvPicPr>
            <a:picLocks noChangeAspect="1"/>
          </p:cNvPicPr>
          <p:nvPr/>
        </p:nvPicPr>
        <p:blipFill>
          <a:blip r:embed="rId2"/>
          <a:stretch>
            <a:fillRect/>
          </a:stretch>
        </p:blipFill>
        <p:spPr>
          <a:xfrm>
            <a:off x="1608648" y="1152907"/>
            <a:ext cx="10133069" cy="4953425"/>
          </a:xfrm>
          <a:prstGeom prst="rect">
            <a:avLst/>
          </a:prstGeom>
        </p:spPr>
      </p:pic>
    </p:spTree>
    <p:extLst>
      <p:ext uri="{BB962C8B-B14F-4D97-AF65-F5344CB8AC3E}">
        <p14:creationId xmlns:p14="http://schemas.microsoft.com/office/powerpoint/2010/main" val="3590325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9564EC9F-9681-45C8-A879-914EF95E5814}" type="slidenum">
              <a:rPr lang="pt-BR" sz="1400"/>
              <a:pPr eaLnBrk="1" hangingPunct="1"/>
              <a:t>34</a:t>
            </a:fld>
            <a:endParaRPr lang="pt-BR" sz="1400"/>
          </a:p>
        </p:txBody>
      </p:sp>
      <p:sp>
        <p:nvSpPr>
          <p:cNvPr id="330757" name="Rectangle 5"/>
          <p:cNvSpPr>
            <a:spLocks noGrp="1" noRot="1" noChangeArrowheads="1"/>
          </p:cNvSpPr>
          <p:nvPr>
            <p:ph type="title"/>
          </p:nvPr>
        </p:nvSpPr>
        <p:spPr>
          <a:xfrm>
            <a:off x="1825625" y="-26988"/>
            <a:ext cx="10170063" cy="717551"/>
          </a:xfrm>
        </p:spPr>
        <p:txBody>
          <a:bodyPr>
            <a:normAutofit/>
          </a:bodyPr>
          <a:lstStyle/>
          <a:p>
            <a:pPr eaLnBrk="1" hangingPunct="1">
              <a:defRPr/>
            </a:pPr>
            <a:r>
              <a:rPr lang="pt-BR" sz="4000" dirty="0"/>
              <a:t>Modelo de </a:t>
            </a:r>
            <a:r>
              <a:rPr lang="pt-BR" sz="4000" dirty="0" err="1"/>
              <a:t>McCulloch</a:t>
            </a:r>
            <a:r>
              <a:rPr lang="pt-BR" sz="4000" dirty="0"/>
              <a:t> e </a:t>
            </a:r>
            <a:r>
              <a:rPr lang="pt-BR" sz="4000" dirty="0" err="1"/>
              <a:t>Pitts</a:t>
            </a:r>
            <a:r>
              <a:rPr lang="pt-BR" sz="4000" dirty="0"/>
              <a:t> (MC)</a:t>
            </a:r>
          </a:p>
        </p:txBody>
      </p:sp>
      <p:pic>
        <p:nvPicPr>
          <p:cNvPr id="3" name="Imagem 2"/>
          <p:cNvPicPr>
            <a:picLocks noChangeAspect="1"/>
          </p:cNvPicPr>
          <p:nvPr/>
        </p:nvPicPr>
        <p:blipFill>
          <a:blip r:embed="rId2"/>
          <a:stretch>
            <a:fillRect/>
          </a:stretch>
        </p:blipFill>
        <p:spPr>
          <a:xfrm>
            <a:off x="1122626" y="1417667"/>
            <a:ext cx="10964574" cy="1929967"/>
          </a:xfrm>
          <a:prstGeom prst="rect">
            <a:avLst/>
          </a:prstGeom>
        </p:spPr>
      </p:pic>
    </p:spTree>
    <p:extLst>
      <p:ext uri="{BB962C8B-B14F-4D97-AF65-F5344CB8AC3E}">
        <p14:creationId xmlns:p14="http://schemas.microsoft.com/office/powerpoint/2010/main" val="3816735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9564EC9F-9681-45C8-A879-914EF95E5814}" type="slidenum">
              <a:rPr lang="pt-BR" sz="1400"/>
              <a:pPr eaLnBrk="1" hangingPunct="1"/>
              <a:t>35</a:t>
            </a:fld>
            <a:endParaRPr lang="pt-BR" sz="1400"/>
          </a:p>
        </p:txBody>
      </p:sp>
      <p:sp>
        <p:nvSpPr>
          <p:cNvPr id="330757" name="Rectangle 5"/>
          <p:cNvSpPr>
            <a:spLocks noGrp="1" noRot="1" noChangeArrowheads="1"/>
          </p:cNvSpPr>
          <p:nvPr>
            <p:ph type="title"/>
          </p:nvPr>
        </p:nvSpPr>
        <p:spPr>
          <a:xfrm>
            <a:off x="1825625" y="435356"/>
            <a:ext cx="10170063" cy="717551"/>
          </a:xfrm>
        </p:spPr>
        <p:txBody>
          <a:bodyPr>
            <a:normAutofit/>
          </a:bodyPr>
          <a:lstStyle/>
          <a:p>
            <a:pPr eaLnBrk="1" hangingPunct="1">
              <a:defRPr/>
            </a:pPr>
            <a:r>
              <a:rPr lang="pt-BR" sz="4000" dirty="0"/>
              <a:t>Exercício 1</a:t>
            </a:r>
          </a:p>
        </p:txBody>
      </p:sp>
      <p:pic>
        <p:nvPicPr>
          <p:cNvPr id="2" name="Imagem 1"/>
          <p:cNvPicPr>
            <a:picLocks noChangeAspect="1"/>
          </p:cNvPicPr>
          <p:nvPr/>
        </p:nvPicPr>
        <p:blipFill>
          <a:blip r:embed="rId2"/>
          <a:stretch>
            <a:fillRect/>
          </a:stretch>
        </p:blipFill>
        <p:spPr>
          <a:xfrm>
            <a:off x="1194931" y="1314140"/>
            <a:ext cx="10640135" cy="4125767"/>
          </a:xfrm>
          <a:prstGeom prst="rect">
            <a:avLst/>
          </a:prstGeom>
        </p:spPr>
      </p:pic>
    </p:spTree>
    <p:extLst>
      <p:ext uri="{BB962C8B-B14F-4D97-AF65-F5344CB8AC3E}">
        <p14:creationId xmlns:p14="http://schemas.microsoft.com/office/powerpoint/2010/main" val="3151775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9564EC9F-9681-45C8-A879-914EF95E5814}" type="slidenum">
              <a:rPr lang="pt-BR" sz="1400"/>
              <a:pPr eaLnBrk="1" hangingPunct="1"/>
              <a:t>36</a:t>
            </a:fld>
            <a:endParaRPr lang="pt-BR" sz="1400"/>
          </a:p>
        </p:txBody>
      </p:sp>
      <p:sp>
        <p:nvSpPr>
          <p:cNvPr id="330757" name="Rectangle 5"/>
          <p:cNvSpPr>
            <a:spLocks noGrp="1" noRot="1" noChangeArrowheads="1"/>
          </p:cNvSpPr>
          <p:nvPr>
            <p:ph type="title"/>
          </p:nvPr>
        </p:nvSpPr>
        <p:spPr>
          <a:xfrm>
            <a:off x="1825625" y="435356"/>
            <a:ext cx="10170063" cy="717551"/>
          </a:xfrm>
        </p:spPr>
        <p:txBody>
          <a:bodyPr>
            <a:normAutofit/>
          </a:bodyPr>
          <a:lstStyle/>
          <a:p>
            <a:pPr eaLnBrk="1" hangingPunct="1">
              <a:defRPr/>
            </a:pPr>
            <a:r>
              <a:rPr lang="pt-BR" sz="4000" dirty="0"/>
              <a:t>Exercício 1</a:t>
            </a:r>
          </a:p>
        </p:txBody>
      </p:sp>
      <p:pic>
        <p:nvPicPr>
          <p:cNvPr id="3" name="Imagem 2"/>
          <p:cNvPicPr>
            <a:picLocks noChangeAspect="1"/>
          </p:cNvPicPr>
          <p:nvPr/>
        </p:nvPicPr>
        <p:blipFill>
          <a:blip r:embed="rId2"/>
          <a:stretch>
            <a:fillRect/>
          </a:stretch>
        </p:blipFill>
        <p:spPr>
          <a:xfrm>
            <a:off x="531812" y="1449051"/>
            <a:ext cx="11321634" cy="3773878"/>
          </a:xfrm>
          <a:prstGeom prst="rect">
            <a:avLst/>
          </a:prstGeom>
        </p:spPr>
      </p:pic>
    </p:spTree>
    <p:extLst>
      <p:ext uri="{BB962C8B-B14F-4D97-AF65-F5344CB8AC3E}">
        <p14:creationId xmlns:p14="http://schemas.microsoft.com/office/powerpoint/2010/main" val="781892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9564EC9F-9681-45C8-A879-914EF95E5814}" type="slidenum">
              <a:rPr lang="pt-BR" sz="1400"/>
              <a:pPr eaLnBrk="1" hangingPunct="1"/>
              <a:t>37</a:t>
            </a:fld>
            <a:endParaRPr lang="pt-BR" sz="1400"/>
          </a:p>
        </p:txBody>
      </p:sp>
      <p:sp>
        <p:nvSpPr>
          <p:cNvPr id="330757" name="Rectangle 5"/>
          <p:cNvSpPr>
            <a:spLocks noGrp="1" noRot="1" noChangeArrowheads="1"/>
          </p:cNvSpPr>
          <p:nvPr>
            <p:ph type="title"/>
          </p:nvPr>
        </p:nvSpPr>
        <p:spPr>
          <a:xfrm>
            <a:off x="1825625" y="435356"/>
            <a:ext cx="10170063" cy="717551"/>
          </a:xfrm>
        </p:spPr>
        <p:txBody>
          <a:bodyPr>
            <a:normAutofit/>
          </a:bodyPr>
          <a:lstStyle/>
          <a:p>
            <a:pPr eaLnBrk="1" hangingPunct="1">
              <a:defRPr/>
            </a:pPr>
            <a:r>
              <a:rPr lang="pt-BR" sz="4000" dirty="0"/>
              <a:t>Exercício 1</a:t>
            </a:r>
          </a:p>
        </p:txBody>
      </p:sp>
      <p:pic>
        <p:nvPicPr>
          <p:cNvPr id="2" name="Imagem 1"/>
          <p:cNvPicPr>
            <a:picLocks noChangeAspect="1"/>
          </p:cNvPicPr>
          <p:nvPr/>
        </p:nvPicPr>
        <p:blipFill>
          <a:blip r:embed="rId2"/>
          <a:stretch>
            <a:fillRect/>
          </a:stretch>
        </p:blipFill>
        <p:spPr>
          <a:xfrm>
            <a:off x="1014685" y="1302205"/>
            <a:ext cx="10610866" cy="4013714"/>
          </a:xfrm>
          <a:prstGeom prst="rect">
            <a:avLst/>
          </a:prstGeom>
        </p:spPr>
      </p:pic>
    </p:spTree>
    <p:extLst>
      <p:ext uri="{BB962C8B-B14F-4D97-AF65-F5344CB8AC3E}">
        <p14:creationId xmlns:p14="http://schemas.microsoft.com/office/powerpoint/2010/main" val="991877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9564EC9F-9681-45C8-A879-914EF95E5814}" type="slidenum">
              <a:rPr lang="pt-BR" sz="1400"/>
              <a:pPr eaLnBrk="1" hangingPunct="1"/>
              <a:t>38</a:t>
            </a:fld>
            <a:endParaRPr lang="pt-BR" sz="1400"/>
          </a:p>
        </p:txBody>
      </p:sp>
      <p:sp>
        <p:nvSpPr>
          <p:cNvPr id="330757" name="Rectangle 5"/>
          <p:cNvSpPr>
            <a:spLocks noGrp="1" noRot="1" noChangeArrowheads="1"/>
          </p:cNvSpPr>
          <p:nvPr>
            <p:ph type="title"/>
          </p:nvPr>
        </p:nvSpPr>
        <p:spPr>
          <a:xfrm>
            <a:off x="1825625" y="435356"/>
            <a:ext cx="10170063" cy="717551"/>
          </a:xfrm>
        </p:spPr>
        <p:txBody>
          <a:bodyPr>
            <a:normAutofit/>
          </a:bodyPr>
          <a:lstStyle/>
          <a:p>
            <a:pPr eaLnBrk="1" hangingPunct="1">
              <a:defRPr/>
            </a:pPr>
            <a:r>
              <a:rPr lang="pt-BR" sz="4000" dirty="0"/>
              <a:t>Exercício 2</a:t>
            </a:r>
          </a:p>
        </p:txBody>
      </p:sp>
      <mc:AlternateContent xmlns:mc="http://schemas.openxmlformats.org/markup-compatibility/2006" xmlns:a14="http://schemas.microsoft.com/office/drawing/2010/main">
        <mc:Choice Requires="a14">
          <p:sp>
            <p:nvSpPr>
              <p:cNvPr id="6" name="Rectangle 3"/>
              <p:cNvSpPr txBox="1">
                <a:spLocks noRot="1" noChangeArrowheads="1"/>
              </p:cNvSpPr>
              <p:nvPr/>
            </p:nvSpPr>
            <p:spPr>
              <a:xfrm>
                <a:off x="1825626" y="1676401"/>
                <a:ext cx="8380413" cy="442277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defRPr/>
                </a:pPr>
                <a:r>
                  <a:rPr lang="pt-BR" sz="2800" dirty="0"/>
                  <a:t>Considere os mesmo dados do Exemplo 1, porém alterando o sinal de entrada para </a:t>
                </a:r>
                <a14:m>
                  <m:oMath xmlns:m="http://schemas.openxmlformats.org/officeDocument/2006/math">
                    <m:r>
                      <a:rPr lang="pt-BR" sz="2800" b="0" i="1" smtClean="0">
                        <a:latin typeface="Cambria Math" panose="02040503050406030204" pitchFamily="18" charset="0"/>
                      </a:rPr>
                      <m:t>[−0.6    1</m:t>
                    </m:r>
                    <m:sSup>
                      <m:sSupPr>
                        <m:ctrlPr>
                          <a:rPr lang="pt-BR" sz="2800" b="0" i="1" smtClean="0">
                            <a:latin typeface="Cambria Math" panose="02040503050406030204" pitchFamily="18" charset="0"/>
                          </a:rPr>
                        </m:ctrlPr>
                      </m:sSupPr>
                      <m:e>
                        <m:r>
                          <a:rPr lang="pt-BR" sz="2800" b="0" i="1" smtClean="0">
                            <a:latin typeface="Cambria Math" panose="02040503050406030204" pitchFamily="18" charset="0"/>
                          </a:rPr>
                          <m:t>]</m:t>
                        </m:r>
                      </m:e>
                      <m:sup>
                        <m:r>
                          <a:rPr lang="pt-BR" sz="2800" b="0" i="1" smtClean="0">
                            <a:latin typeface="Cambria Math" panose="02040503050406030204" pitchFamily="18" charset="0"/>
                          </a:rPr>
                          <m:t>𝑡</m:t>
                        </m:r>
                      </m:sup>
                    </m:sSup>
                    <m:r>
                      <a:rPr lang="pt-BR" sz="2800" b="0" i="1" smtClean="0">
                        <a:latin typeface="Cambria Math" panose="02040503050406030204" pitchFamily="18" charset="0"/>
                      </a:rPr>
                      <m:t>.</m:t>
                    </m:r>
                  </m:oMath>
                </a14:m>
                <a:endParaRPr lang="pt-BR" sz="2800" dirty="0"/>
              </a:p>
            </p:txBody>
          </p:sp>
        </mc:Choice>
        <mc:Fallback xmlns="">
          <p:sp>
            <p:nvSpPr>
              <p:cNvPr id="6" name="Rectangle 3"/>
              <p:cNvSpPr txBox="1">
                <a:spLocks noRot="1" noChangeAspect="1" noMove="1" noResize="1" noEditPoints="1" noAdjustHandles="1" noChangeArrowheads="1" noChangeShapeType="1" noTextEdit="1"/>
              </p:cNvSpPr>
              <p:nvPr/>
            </p:nvSpPr>
            <p:spPr>
              <a:xfrm>
                <a:off x="1825626" y="1676401"/>
                <a:ext cx="8380413" cy="4422775"/>
              </a:xfrm>
              <a:prstGeom prst="rect">
                <a:avLst/>
              </a:prstGeom>
              <a:blipFill rotWithShape="0">
                <a:blip r:embed="rId2"/>
                <a:stretch>
                  <a:fillRect l="-1309" t="-1377"/>
                </a:stretch>
              </a:blipFill>
            </p:spPr>
            <p:txBody>
              <a:bodyPr/>
              <a:lstStyle/>
              <a:p>
                <a:r>
                  <a:rPr lang="pt-BR">
                    <a:noFill/>
                  </a:rPr>
                  <a:t> </a:t>
                </a:r>
              </a:p>
            </p:txBody>
          </p:sp>
        </mc:Fallback>
      </mc:AlternateContent>
      <p:pic>
        <p:nvPicPr>
          <p:cNvPr id="4" name="Imagem 3"/>
          <p:cNvPicPr>
            <a:picLocks noChangeAspect="1"/>
          </p:cNvPicPr>
          <p:nvPr/>
        </p:nvPicPr>
        <p:blipFill>
          <a:blip r:embed="rId3"/>
          <a:stretch>
            <a:fillRect/>
          </a:stretch>
        </p:blipFill>
        <p:spPr>
          <a:xfrm>
            <a:off x="2208594" y="3420589"/>
            <a:ext cx="8361251" cy="1914221"/>
          </a:xfrm>
          <a:prstGeom prst="rect">
            <a:avLst/>
          </a:prstGeom>
        </p:spPr>
      </p:pic>
    </p:spTree>
    <p:extLst>
      <p:ext uri="{BB962C8B-B14F-4D97-AF65-F5344CB8AC3E}">
        <p14:creationId xmlns:p14="http://schemas.microsoft.com/office/powerpoint/2010/main" val="278881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9564EC9F-9681-45C8-A879-914EF95E5814}" type="slidenum">
              <a:rPr lang="pt-BR" sz="1400"/>
              <a:pPr eaLnBrk="1" hangingPunct="1"/>
              <a:t>39</a:t>
            </a:fld>
            <a:endParaRPr lang="pt-BR" sz="1400"/>
          </a:p>
        </p:txBody>
      </p:sp>
      <p:sp>
        <p:nvSpPr>
          <p:cNvPr id="330757" name="Rectangle 5"/>
          <p:cNvSpPr>
            <a:spLocks noGrp="1" noRot="1" noChangeArrowheads="1"/>
          </p:cNvSpPr>
          <p:nvPr>
            <p:ph type="title"/>
          </p:nvPr>
        </p:nvSpPr>
        <p:spPr>
          <a:xfrm>
            <a:off x="1825625" y="435356"/>
            <a:ext cx="10170063" cy="717551"/>
          </a:xfrm>
        </p:spPr>
        <p:txBody>
          <a:bodyPr>
            <a:normAutofit/>
          </a:bodyPr>
          <a:lstStyle/>
          <a:p>
            <a:pPr eaLnBrk="1" hangingPunct="1">
              <a:defRPr/>
            </a:pPr>
            <a:r>
              <a:rPr lang="pt-BR" sz="4000" dirty="0"/>
              <a:t>Exercício 2</a:t>
            </a:r>
          </a:p>
        </p:txBody>
      </p:sp>
      <p:pic>
        <p:nvPicPr>
          <p:cNvPr id="2" name="Imagem 1"/>
          <p:cNvPicPr>
            <a:picLocks noChangeAspect="1"/>
          </p:cNvPicPr>
          <p:nvPr/>
        </p:nvPicPr>
        <p:blipFill>
          <a:blip r:embed="rId2"/>
          <a:stretch>
            <a:fillRect/>
          </a:stretch>
        </p:blipFill>
        <p:spPr>
          <a:xfrm>
            <a:off x="1825625" y="1290192"/>
            <a:ext cx="9401730" cy="5283558"/>
          </a:xfrm>
          <a:prstGeom prst="rect">
            <a:avLst/>
          </a:prstGeom>
        </p:spPr>
      </p:pic>
    </p:spTree>
    <p:extLst>
      <p:ext uri="{BB962C8B-B14F-4D97-AF65-F5344CB8AC3E}">
        <p14:creationId xmlns:p14="http://schemas.microsoft.com/office/powerpoint/2010/main" val="173575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DA22E50B-85C7-41FD-B7BC-2C05F30DD12B}" type="slidenum">
              <a:rPr lang="pt-BR" sz="1400"/>
              <a:pPr eaLnBrk="1" hangingPunct="1"/>
              <a:t>4</a:t>
            </a:fld>
            <a:endParaRPr lang="pt-BR" sz="1400"/>
          </a:p>
        </p:txBody>
      </p:sp>
      <p:sp>
        <p:nvSpPr>
          <p:cNvPr id="309250" name="Rectangle 2"/>
          <p:cNvSpPr>
            <a:spLocks noGrp="1" noRot="1" noChangeArrowheads="1"/>
          </p:cNvSpPr>
          <p:nvPr>
            <p:ph type="body" idx="1"/>
          </p:nvPr>
        </p:nvSpPr>
        <p:spPr>
          <a:xfrm>
            <a:off x="1825625" y="1676400"/>
            <a:ext cx="10046077" cy="3697288"/>
          </a:xfrm>
        </p:spPr>
        <p:txBody>
          <a:bodyPr>
            <a:normAutofit/>
          </a:bodyPr>
          <a:lstStyle/>
          <a:p>
            <a:pPr eaLnBrk="1" hangingPunct="1">
              <a:defRPr/>
            </a:pPr>
            <a:r>
              <a:rPr lang="pt-BR" sz="3200" dirty="0"/>
              <a:t>A característica mais significante de redes neurais está em sua habilidade de aproximar qualquer função contínua ou não contínua com um grau de correção desejado. Esta habilidade das redes neurais as tem tornado útil para modelar sistemas não lineares. </a:t>
            </a:r>
          </a:p>
        </p:txBody>
      </p:sp>
      <p:sp>
        <p:nvSpPr>
          <p:cNvPr id="309251" name="Rectangle 3"/>
          <p:cNvSpPr>
            <a:spLocks noGrp="1" noRot="1" noChangeArrowheads="1"/>
          </p:cNvSpPr>
          <p:nvPr>
            <p:ph type="title"/>
          </p:nvPr>
        </p:nvSpPr>
        <p:spPr/>
        <p:txBody>
          <a:bodyPr/>
          <a:lstStyle/>
          <a:p>
            <a:pPr eaLnBrk="1" hangingPunct="1">
              <a:defRPr/>
            </a:pPr>
            <a:r>
              <a:rPr lang="pt-BR"/>
              <a:t>Aproximador de funções</a:t>
            </a:r>
          </a:p>
        </p:txBody>
      </p:sp>
    </p:spTree>
    <p:extLst>
      <p:ext uri="{BB962C8B-B14F-4D97-AF65-F5344CB8AC3E}">
        <p14:creationId xmlns:p14="http://schemas.microsoft.com/office/powerpoint/2010/main" val="30710344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9564EC9F-9681-45C8-A879-914EF95E5814}" type="slidenum">
              <a:rPr lang="pt-BR" sz="1400"/>
              <a:pPr eaLnBrk="1" hangingPunct="1"/>
              <a:t>40</a:t>
            </a:fld>
            <a:endParaRPr lang="pt-BR" sz="1400"/>
          </a:p>
        </p:txBody>
      </p:sp>
      <p:sp>
        <p:nvSpPr>
          <p:cNvPr id="330757" name="Rectangle 5"/>
          <p:cNvSpPr>
            <a:spLocks noGrp="1" noRot="1" noChangeArrowheads="1"/>
          </p:cNvSpPr>
          <p:nvPr>
            <p:ph type="title"/>
          </p:nvPr>
        </p:nvSpPr>
        <p:spPr>
          <a:xfrm>
            <a:off x="1825625" y="435356"/>
            <a:ext cx="10170063" cy="717551"/>
          </a:xfrm>
        </p:spPr>
        <p:txBody>
          <a:bodyPr>
            <a:normAutofit/>
          </a:bodyPr>
          <a:lstStyle/>
          <a:p>
            <a:pPr eaLnBrk="1" hangingPunct="1">
              <a:defRPr/>
            </a:pPr>
            <a:r>
              <a:rPr lang="pt-BR" sz="4000" dirty="0"/>
              <a:t>Exercício 2</a:t>
            </a:r>
          </a:p>
        </p:txBody>
      </p:sp>
      <p:pic>
        <p:nvPicPr>
          <p:cNvPr id="3" name="Imagem 2"/>
          <p:cNvPicPr>
            <a:picLocks noChangeAspect="1"/>
          </p:cNvPicPr>
          <p:nvPr/>
        </p:nvPicPr>
        <p:blipFill>
          <a:blip r:embed="rId2"/>
          <a:stretch>
            <a:fillRect/>
          </a:stretch>
        </p:blipFill>
        <p:spPr>
          <a:xfrm>
            <a:off x="1432431" y="1332503"/>
            <a:ext cx="10563257" cy="4432867"/>
          </a:xfrm>
          <a:prstGeom prst="rect">
            <a:avLst/>
          </a:prstGeom>
        </p:spPr>
      </p:pic>
    </p:spTree>
    <p:extLst>
      <p:ext uri="{BB962C8B-B14F-4D97-AF65-F5344CB8AC3E}">
        <p14:creationId xmlns:p14="http://schemas.microsoft.com/office/powerpoint/2010/main" val="1412101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9564EC9F-9681-45C8-A879-914EF95E5814}" type="slidenum">
              <a:rPr lang="pt-BR" sz="1400"/>
              <a:pPr eaLnBrk="1" hangingPunct="1"/>
              <a:t>41</a:t>
            </a:fld>
            <a:endParaRPr lang="pt-BR" sz="1400"/>
          </a:p>
        </p:txBody>
      </p:sp>
      <p:sp>
        <p:nvSpPr>
          <p:cNvPr id="330757" name="Rectangle 5"/>
          <p:cNvSpPr>
            <a:spLocks noGrp="1" noRot="1" noChangeArrowheads="1"/>
          </p:cNvSpPr>
          <p:nvPr>
            <p:ph type="title"/>
          </p:nvPr>
        </p:nvSpPr>
        <p:spPr>
          <a:xfrm>
            <a:off x="1825625" y="435356"/>
            <a:ext cx="10170063" cy="717551"/>
          </a:xfrm>
        </p:spPr>
        <p:txBody>
          <a:bodyPr>
            <a:normAutofit/>
          </a:bodyPr>
          <a:lstStyle/>
          <a:p>
            <a:pPr eaLnBrk="1" hangingPunct="1">
              <a:defRPr/>
            </a:pPr>
            <a:r>
              <a:rPr lang="pt-BR" sz="4000" dirty="0"/>
              <a:t>Exercício 2</a:t>
            </a:r>
          </a:p>
        </p:txBody>
      </p:sp>
      <p:pic>
        <p:nvPicPr>
          <p:cNvPr id="2" name="Imagem 1"/>
          <p:cNvPicPr>
            <a:picLocks noChangeAspect="1"/>
          </p:cNvPicPr>
          <p:nvPr/>
        </p:nvPicPr>
        <p:blipFill>
          <a:blip r:embed="rId2"/>
          <a:stretch>
            <a:fillRect/>
          </a:stretch>
        </p:blipFill>
        <p:spPr>
          <a:xfrm>
            <a:off x="1311579" y="1340407"/>
            <a:ext cx="10710214" cy="4920908"/>
          </a:xfrm>
          <a:prstGeom prst="rect">
            <a:avLst/>
          </a:prstGeom>
        </p:spPr>
      </p:pic>
    </p:spTree>
    <p:extLst>
      <p:ext uri="{BB962C8B-B14F-4D97-AF65-F5344CB8AC3E}">
        <p14:creationId xmlns:p14="http://schemas.microsoft.com/office/powerpoint/2010/main" val="24556831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9564EC9F-9681-45C8-A879-914EF95E5814}" type="slidenum">
              <a:rPr lang="pt-BR" sz="1400"/>
              <a:pPr eaLnBrk="1" hangingPunct="1"/>
              <a:t>42</a:t>
            </a:fld>
            <a:endParaRPr lang="pt-BR" sz="1400"/>
          </a:p>
        </p:txBody>
      </p:sp>
      <p:sp>
        <p:nvSpPr>
          <p:cNvPr id="330757" name="Rectangle 5"/>
          <p:cNvSpPr>
            <a:spLocks noGrp="1" noRot="1" noChangeArrowheads="1"/>
          </p:cNvSpPr>
          <p:nvPr>
            <p:ph type="title"/>
          </p:nvPr>
        </p:nvSpPr>
        <p:spPr>
          <a:xfrm>
            <a:off x="1825625" y="435356"/>
            <a:ext cx="10170063" cy="717551"/>
          </a:xfrm>
        </p:spPr>
        <p:txBody>
          <a:bodyPr>
            <a:normAutofit/>
          </a:bodyPr>
          <a:lstStyle/>
          <a:p>
            <a:pPr eaLnBrk="1" hangingPunct="1">
              <a:defRPr/>
            </a:pPr>
            <a:r>
              <a:rPr lang="pt-BR" sz="4000" dirty="0"/>
              <a:t>Exercício 3</a:t>
            </a:r>
          </a:p>
        </p:txBody>
      </p:sp>
      <p:sp>
        <p:nvSpPr>
          <p:cNvPr id="6" name="Rectangle 3"/>
          <p:cNvSpPr txBox="1">
            <a:spLocks noRot="1" noChangeArrowheads="1"/>
          </p:cNvSpPr>
          <p:nvPr/>
        </p:nvSpPr>
        <p:spPr>
          <a:xfrm>
            <a:off x="1825626" y="1676401"/>
            <a:ext cx="10170062" cy="222917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defRPr/>
            </a:pPr>
            <a:r>
              <a:rPr lang="pt-BR" sz="3200" dirty="0"/>
              <a:t>Tomando por base o funcionamento do MCP, determinar um conjunto de valores para os pesos sinápticos (W) e para o limiar de operação, de modo a implementar o operador lógico </a:t>
            </a:r>
            <a:r>
              <a:rPr lang="pt-BR" sz="3200" i="1" dirty="0"/>
              <a:t>e</a:t>
            </a:r>
            <a:r>
              <a:rPr lang="pt-BR" sz="3200" dirty="0"/>
              <a:t>.</a:t>
            </a:r>
          </a:p>
        </p:txBody>
      </p:sp>
      <p:pic>
        <p:nvPicPr>
          <p:cNvPr id="3" name="Imagem 2"/>
          <p:cNvPicPr>
            <a:picLocks noChangeAspect="1"/>
          </p:cNvPicPr>
          <p:nvPr/>
        </p:nvPicPr>
        <p:blipFill>
          <a:blip r:embed="rId2"/>
          <a:stretch>
            <a:fillRect/>
          </a:stretch>
        </p:blipFill>
        <p:spPr>
          <a:xfrm>
            <a:off x="4277102" y="4172566"/>
            <a:ext cx="4540071" cy="2212733"/>
          </a:xfrm>
          <a:prstGeom prst="rect">
            <a:avLst/>
          </a:prstGeom>
        </p:spPr>
      </p:pic>
    </p:spTree>
    <p:extLst>
      <p:ext uri="{BB962C8B-B14F-4D97-AF65-F5344CB8AC3E}">
        <p14:creationId xmlns:p14="http://schemas.microsoft.com/office/powerpoint/2010/main" val="16571142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9564EC9F-9681-45C8-A879-914EF95E5814}" type="slidenum">
              <a:rPr lang="pt-BR" sz="1400"/>
              <a:pPr eaLnBrk="1" hangingPunct="1"/>
              <a:t>43</a:t>
            </a:fld>
            <a:endParaRPr lang="pt-BR" sz="1400"/>
          </a:p>
        </p:txBody>
      </p:sp>
      <p:sp>
        <p:nvSpPr>
          <p:cNvPr id="330757" name="Rectangle 5"/>
          <p:cNvSpPr>
            <a:spLocks noGrp="1" noRot="1" noChangeArrowheads="1"/>
          </p:cNvSpPr>
          <p:nvPr>
            <p:ph type="title"/>
          </p:nvPr>
        </p:nvSpPr>
        <p:spPr>
          <a:xfrm>
            <a:off x="1825625" y="435356"/>
            <a:ext cx="10170063" cy="717551"/>
          </a:xfrm>
        </p:spPr>
        <p:txBody>
          <a:bodyPr>
            <a:normAutofit/>
          </a:bodyPr>
          <a:lstStyle/>
          <a:p>
            <a:pPr eaLnBrk="1" hangingPunct="1">
              <a:defRPr/>
            </a:pPr>
            <a:r>
              <a:rPr lang="pt-BR" sz="4000" dirty="0"/>
              <a:t>Exercício 3</a:t>
            </a:r>
          </a:p>
        </p:txBody>
      </p:sp>
      <p:pic>
        <p:nvPicPr>
          <p:cNvPr id="2" name="Imagem 1"/>
          <p:cNvPicPr>
            <a:picLocks noChangeAspect="1"/>
          </p:cNvPicPr>
          <p:nvPr/>
        </p:nvPicPr>
        <p:blipFill>
          <a:blip r:embed="rId2"/>
          <a:stretch>
            <a:fillRect/>
          </a:stretch>
        </p:blipFill>
        <p:spPr>
          <a:xfrm>
            <a:off x="1526823" y="1405113"/>
            <a:ext cx="9995243" cy="3709328"/>
          </a:xfrm>
          <a:prstGeom prst="rect">
            <a:avLst/>
          </a:prstGeom>
        </p:spPr>
      </p:pic>
    </p:spTree>
    <p:extLst>
      <p:ext uri="{BB962C8B-B14F-4D97-AF65-F5344CB8AC3E}">
        <p14:creationId xmlns:p14="http://schemas.microsoft.com/office/powerpoint/2010/main" val="38755890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9564EC9F-9681-45C8-A879-914EF95E5814}" type="slidenum">
              <a:rPr lang="pt-BR" sz="1400"/>
              <a:pPr eaLnBrk="1" hangingPunct="1"/>
              <a:t>44</a:t>
            </a:fld>
            <a:endParaRPr lang="pt-BR" sz="1400"/>
          </a:p>
        </p:txBody>
      </p:sp>
      <p:sp>
        <p:nvSpPr>
          <p:cNvPr id="330757" name="Rectangle 5"/>
          <p:cNvSpPr>
            <a:spLocks noGrp="1" noRot="1" noChangeArrowheads="1"/>
          </p:cNvSpPr>
          <p:nvPr>
            <p:ph type="title"/>
          </p:nvPr>
        </p:nvSpPr>
        <p:spPr>
          <a:xfrm>
            <a:off x="1825625" y="435356"/>
            <a:ext cx="10170063" cy="717551"/>
          </a:xfrm>
        </p:spPr>
        <p:txBody>
          <a:bodyPr>
            <a:normAutofit/>
          </a:bodyPr>
          <a:lstStyle/>
          <a:p>
            <a:pPr eaLnBrk="1" hangingPunct="1">
              <a:defRPr/>
            </a:pPr>
            <a:r>
              <a:rPr lang="pt-BR" sz="4000" dirty="0"/>
              <a:t>Exercício 3</a:t>
            </a:r>
          </a:p>
        </p:txBody>
      </p:sp>
      <p:pic>
        <p:nvPicPr>
          <p:cNvPr id="3" name="Imagem 2"/>
          <p:cNvPicPr>
            <a:picLocks noChangeAspect="1"/>
          </p:cNvPicPr>
          <p:nvPr/>
        </p:nvPicPr>
        <p:blipFill>
          <a:blip r:embed="rId2"/>
          <a:stretch>
            <a:fillRect/>
          </a:stretch>
        </p:blipFill>
        <p:spPr>
          <a:xfrm>
            <a:off x="1546655" y="1152907"/>
            <a:ext cx="8945698" cy="5497646"/>
          </a:xfrm>
          <a:prstGeom prst="rect">
            <a:avLst/>
          </a:prstGeom>
        </p:spPr>
      </p:pic>
    </p:spTree>
    <p:extLst>
      <p:ext uri="{BB962C8B-B14F-4D97-AF65-F5344CB8AC3E}">
        <p14:creationId xmlns:p14="http://schemas.microsoft.com/office/powerpoint/2010/main" val="1433616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9564EC9F-9681-45C8-A879-914EF95E5814}" type="slidenum">
              <a:rPr lang="pt-BR" sz="1400"/>
              <a:pPr eaLnBrk="1" hangingPunct="1"/>
              <a:t>45</a:t>
            </a:fld>
            <a:endParaRPr lang="pt-BR" sz="1400"/>
          </a:p>
        </p:txBody>
      </p:sp>
      <p:sp>
        <p:nvSpPr>
          <p:cNvPr id="330757" name="Rectangle 5"/>
          <p:cNvSpPr>
            <a:spLocks noGrp="1" noRot="1" noChangeArrowheads="1"/>
          </p:cNvSpPr>
          <p:nvPr>
            <p:ph type="title"/>
          </p:nvPr>
        </p:nvSpPr>
        <p:spPr>
          <a:xfrm>
            <a:off x="1825625" y="435356"/>
            <a:ext cx="10170063" cy="717551"/>
          </a:xfrm>
        </p:spPr>
        <p:txBody>
          <a:bodyPr>
            <a:normAutofit/>
          </a:bodyPr>
          <a:lstStyle/>
          <a:p>
            <a:pPr eaLnBrk="1" hangingPunct="1">
              <a:defRPr/>
            </a:pPr>
            <a:r>
              <a:rPr lang="pt-BR" sz="4000" dirty="0"/>
              <a:t>Exercício 3</a:t>
            </a:r>
          </a:p>
        </p:txBody>
      </p:sp>
      <p:pic>
        <p:nvPicPr>
          <p:cNvPr id="2" name="Imagem 1"/>
          <p:cNvPicPr>
            <a:picLocks noChangeAspect="1"/>
          </p:cNvPicPr>
          <p:nvPr/>
        </p:nvPicPr>
        <p:blipFill>
          <a:blip r:embed="rId2"/>
          <a:stretch>
            <a:fillRect/>
          </a:stretch>
        </p:blipFill>
        <p:spPr>
          <a:xfrm>
            <a:off x="1296081" y="1473460"/>
            <a:ext cx="10586171" cy="4276411"/>
          </a:xfrm>
          <a:prstGeom prst="rect">
            <a:avLst/>
          </a:prstGeom>
        </p:spPr>
      </p:pic>
    </p:spTree>
    <p:extLst>
      <p:ext uri="{BB962C8B-B14F-4D97-AF65-F5344CB8AC3E}">
        <p14:creationId xmlns:p14="http://schemas.microsoft.com/office/powerpoint/2010/main" val="2120603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9564EC9F-9681-45C8-A879-914EF95E5814}" type="slidenum">
              <a:rPr lang="pt-BR" sz="1400"/>
              <a:pPr eaLnBrk="1" hangingPunct="1"/>
              <a:t>46</a:t>
            </a:fld>
            <a:endParaRPr lang="pt-BR" sz="1400"/>
          </a:p>
        </p:txBody>
      </p:sp>
      <p:sp>
        <p:nvSpPr>
          <p:cNvPr id="330757" name="Rectangle 5"/>
          <p:cNvSpPr>
            <a:spLocks noGrp="1" noRot="1" noChangeArrowheads="1"/>
          </p:cNvSpPr>
          <p:nvPr>
            <p:ph type="title"/>
          </p:nvPr>
        </p:nvSpPr>
        <p:spPr>
          <a:xfrm>
            <a:off x="1825625" y="435356"/>
            <a:ext cx="10170063" cy="717551"/>
          </a:xfrm>
        </p:spPr>
        <p:txBody>
          <a:bodyPr>
            <a:normAutofit/>
          </a:bodyPr>
          <a:lstStyle/>
          <a:p>
            <a:pPr eaLnBrk="1" hangingPunct="1">
              <a:defRPr/>
            </a:pPr>
            <a:r>
              <a:rPr lang="pt-BR" sz="4000" dirty="0"/>
              <a:t>Exercício 3</a:t>
            </a:r>
          </a:p>
        </p:txBody>
      </p:sp>
      <p:pic>
        <p:nvPicPr>
          <p:cNvPr id="3" name="Imagem 2"/>
          <p:cNvPicPr>
            <a:picLocks noChangeAspect="1"/>
          </p:cNvPicPr>
          <p:nvPr/>
        </p:nvPicPr>
        <p:blipFill>
          <a:blip r:embed="rId2"/>
          <a:stretch>
            <a:fillRect/>
          </a:stretch>
        </p:blipFill>
        <p:spPr>
          <a:xfrm>
            <a:off x="1017111" y="1392326"/>
            <a:ext cx="11081464" cy="3148677"/>
          </a:xfrm>
          <a:prstGeom prst="rect">
            <a:avLst/>
          </a:prstGeom>
        </p:spPr>
      </p:pic>
    </p:spTree>
    <p:extLst>
      <p:ext uri="{BB962C8B-B14F-4D97-AF65-F5344CB8AC3E}">
        <p14:creationId xmlns:p14="http://schemas.microsoft.com/office/powerpoint/2010/main" val="30417161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3"/>
          <p:cNvSpPr>
            <a:spLocks noGrp="1" noRot="1" noChangeArrowheads="1"/>
          </p:cNvSpPr>
          <p:nvPr>
            <p:ph type="body" sz="half" idx="1"/>
          </p:nvPr>
        </p:nvSpPr>
        <p:spPr>
          <a:xfrm>
            <a:off x="1919288" y="1773238"/>
            <a:ext cx="8280400" cy="3600450"/>
          </a:xfrm>
        </p:spPr>
        <p:txBody>
          <a:bodyPr>
            <a:normAutofit/>
          </a:bodyPr>
          <a:lstStyle/>
          <a:p>
            <a:pPr lvl="1" eaLnBrk="1" hangingPunct="1">
              <a:defRPr/>
            </a:pPr>
            <a:r>
              <a:rPr lang="pt-BR" sz="2800" dirty="0"/>
              <a:t>As sinapses (entradas), com seus pesos associados</a:t>
            </a:r>
          </a:p>
          <a:p>
            <a:pPr lvl="1" eaLnBrk="1" hangingPunct="1">
              <a:buFontTx/>
              <a:buNone/>
              <a:defRPr/>
            </a:pPr>
            <a:endParaRPr lang="pt-BR" sz="2800" dirty="0"/>
          </a:p>
          <a:p>
            <a:pPr lvl="1" eaLnBrk="1" hangingPunct="1">
              <a:defRPr/>
            </a:pPr>
            <a:r>
              <a:rPr lang="pt-BR" sz="2800" dirty="0"/>
              <a:t>A junção somadora; e</a:t>
            </a:r>
          </a:p>
          <a:p>
            <a:pPr lvl="1" eaLnBrk="1" hangingPunct="1">
              <a:buFontTx/>
              <a:buNone/>
              <a:defRPr/>
            </a:pPr>
            <a:endParaRPr lang="pt-BR" sz="2800" dirty="0"/>
          </a:p>
          <a:p>
            <a:pPr lvl="1" eaLnBrk="1" hangingPunct="1">
              <a:defRPr/>
            </a:pPr>
            <a:r>
              <a:rPr lang="pt-BR" sz="2800" dirty="0"/>
              <a:t>A função de ativação.</a:t>
            </a:r>
          </a:p>
          <a:p>
            <a:pPr lvl="1" eaLnBrk="1" hangingPunct="1">
              <a:defRPr/>
            </a:pPr>
            <a:endParaRPr lang="pt-BR" sz="2800" dirty="0"/>
          </a:p>
        </p:txBody>
      </p:sp>
      <p:sp>
        <p:nvSpPr>
          <p:cNvPr id="132102" name="Rectangle 6"/>
          <p:cNvSpPr>
            <a:spLocks noGrp="1" noRot="1" noChangeArrowheads="1"/>
          </p:cNvSpPr>
          <p:nvPr>
            <p:ph type="title"/>
          </p:nvPr>
        </p:nvSpPr>
        <p:spPr>
          <a:xfrm>
            <a:off x="1703388" y="228601"/>
            <a:ext cx="9548381" cy="1325563"/>
          </a:xfrm>
        </p:spPr>
        <p:txBody>
          <a:bodyPr/>
          <a:lstStyle/>
          <a:p>
            <a:pPr eaLnBrk="1" hangingPunct="1">
              <a:defRPr/>
            </a:pPr>
            <a:r>
              <a:rPr lang="pt-BR" sz="4000" b="1" dirty="0"/>
              <a:t>Componentes do neurônio artificial</a:t>
            </a:r>
          </a:p>
        </p:txBody>
      </p:sp>
    </p:spTree>
    <p:extLst>
      <p:ext uri="{BB962C8B-B14F-4D97-AF65-F5344CB8AC3E}">
        <p14:creationId xmlns:p14="http://schemas.microsoft.com/office/powerpoint/2010/main" val="8171686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9" name="Rectangle 3"/>
          <p:cNvSpPr>
            <a:spLocks noGrp="1" noRot="1" noChangeArrowheads="1"/>
          </p:cNvSpPr>
          <p:nvPr>
            <p:ph type="body" sz="half" idx="1"/>
          </p:nvPr>
        </p:nvSpPr>
        <p:spPr>
          <a:xfrm>
            <a:off x="1919288" y="1773238"/>
            <a:ext cx="8280400" cy="3600450"/>
          </a:xfrm>
        </p:spPr>
        <p:txBody>
          <a:bodyPr/>
          <a:lstStyle/>
          <a:p>
            <a:pPr lvl="1" eaLnBrk="1" hangingPunct="1">
              <a:defRPr/>
            </a:pPr>
            <a:r>
              <a:rPr lang="pt-BR" dirty="0"/>
              <a:t>As sinapses (entradas), com seus pesos associados</a:t>
            </a:r>
          </a:p>
          <a:p>
            <a:pPr lvl="1" eaLnBrk="1" hangingPunct="1">
              <a:buFontTx/>
              <a:buNone/>
              <a:defRPr/>
            </a:pPr>
            <a:endParaRPr lang="pt-BR" dirty="0"/>
          </a:p>
          <a:p>
            <a:pPr lvl="1" eaLnBrk="1" hangingPunct="1">
              <a:defRPr/>
            </a:pPr>
            <a:r>
              <a:rPr lang="pt-BR" dirty="0"/>
              <a:t>A junção somadora; e</a:t>
            </a:r>
          </a:p>
          <a:p>
            <a:pPr lvl="1" eaLnBrk="1" hangingPunct="1">
              <a:buFontTx/>
              <a:buNone/>
              <a:defRPr/>
            </a:pPr>
            <a:endParaRPr lang="pt-BR" dirty="0"/>
          </a:p>
          <a:p>
            <a:pPr lvl="1" eaLnBrk="1" hangingPunct="1">
              <a:defRPr/>
            </a:pPr>
            <a:r>
              <a:rPr lang="pt-BR" dirty="0"/>
              <a:t>A função de ativação.</a:t>
            </a:r>
          </a:p>
          <a:p>
            <a:pPr lvl="1" eaLnBrk="1" hangingPunct="1">
              <a:defRPr/>
            </a:pPr>
            <a:endParaRPr lang="pt-BR" dirty="0"/>
          </a:p>
        </p:txBody>
      </p:sp>
      <p:sp>
        <p:nvSpPr>
          <p:cNvPr id="132102" name="Rectangle 6"/>
          <p:cNvSpPr>
            <a:spLocks noGrp="1" noRot="1" noChangeArrowheads="1"/>
          </p:cNvSpPr>
          <p:nvPr>
            <p:ph type="title"/>
          </p:nvPr>
        </p:nvSpPr>
        <p:spPr>
          <a:xfrm>
            <a:off x="1703388" y="228601"/>
            <a:ext cx="8812212" cy="1325563"/>
          </a:xfrm>
        </p:spPr>
        <p:txBody>
          <a:bodyPr/>
          <a:lstStyle/>
          <a:p>
            <a:pPr eaLnBrk="1" hangingPunct="1">
              <a:defRPr/>
            </a:pPr>
            <a:r>
              <a:rPr lang="pt-BR" sz="4000" b="1"/>
              <a:t>Componentes do neurônio artificial</a:t>
            </a:r>
          </a:p>
        </p:txBody>
      </p:sp>
      <p:pic>
        <p:nvPicPr>
          <p:cNvPr id="2" name="Imagem 1"/>
          <p:cNvPicPr>
            <a:picLocks noChangeAspect="1"/>
          </p:cNvPicPr>
          <p:nvPr/>
        </p:nvPicPr>
        <p:blipFill>
          <a:blip r:embed="rId2"/>
          <a:stretch>
            <a:fillRect/>
          </a:stretch>
        </p:blipFill>
        <p:spPr>
          <a:xfrm>
            <a:off x="1524000" y="23812"/>
            <a:ext cx="9144000" cy="6810375"/>
          </a:xfrm>
          <a:prstGeom prst="rect">
            <a:avLst/>
          </a:prstGeom>
        </p:spPr>
      </p:pic>
    </p:spTree>
    <p:extLst>
      <p:ext uri="{BB962C8B-B14F-4D97-AF65-F5344CB8AC3E}">
        <p14:creationId xmlns:p14="http://schemas.microsoft.com/office/powerpoint/2010/main" val="37653273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rrowheads="1"/>
          </p:cNvSpPr>
          <p:nvPr>
            <p:ph type="title"/>
          </p:nvPr>
        </p:nvSpPr>
        <p:spPr/>
        <p:txBody>
          <a:bodyPr/>
          <a:lstStyle/>
          <a:p>
            <a:pPr eaLnBrk="1" hangingPunct="1">
              <a:defRPr/>
            </a:pPr>
            <a:r>
              <a:rPr lang="pt-BR"/>
              <a:t>Princípio de funcionamento</a:t>
            </a:r>
          </a:p>
        </p:txBody>
      </p:sp>
      <p:sp>
        <p:nvSpPr>
          <p:cNvPr id="17411" name="Rectangle 3"/>
          <p:cNvSpPr>
            <a:spLocks noGrp="1" noRot="1" noChangeArrowheads="1"/>
          </p:cNvSpPr>
          <p:nvPr>
            <p:ph type="body" idx="1"/>
          </p:nvPr>
        </p:nvSpPr>
        <p:spPr>
          <a:xfrm>
            <a:off x="1872120" y="1381932"/>
            <a:ext cx="10185561" cy="4776788"/>
          </a:xfrm>
        </p:spPr>
        <p:txBody>
          <a:bodyPr>
            <a:noAutofit/>
          </a:bodyPr>
          <a:lstStyle/>
          <a:p>
            <a:pPr eaLnBrk="1" hangingPunct="1">
              <a:lnSpc>
                <a:spcPct val="90000"/>
              </a:lnSpc>
              <a:buFont typeface="Wingdings" panose="05000000000000000000" pitchFamily="2" charset="2"/>
              <a:buNone/>
              <a:defRPr/>
            </a:pPr>
            <a:r>
              <a:rPr lang="pt-BR" sz="2800" dirty="0"/>
              <a:t>A operação de um neurônio artificial se resume em: </a:t>
            </a:r>
          </a:p>
          <a:p>
            <a:pPr eaLnBrk="1" hangingPunct="1">
              <a:lnSpc>
                <a:spcPct val="90000"/>
              </a:lnSpc>
              <a:defRPr/>
            </a:pPr>
            <a:r>
              <a:rPr lang="pt-BR" sz="2800" dirty="0"/>
              <a:t>Sinais são apresentados à entrada (x</a:t>
            </a:r>
            <a:r>
              <a:rPr lang="pt-BR" sz="2800" baseline="-25000" dirty="0"/>
              <a:t>1</a:t>
            </a:r>
            <a:r>
              <a:rPr lang="pt-BR" sz="2800" dirty="0"/>
              <a:t> à </a:t>
            </a:r>
            <a:r>
              <a:rPr lang="pt-BR" sz="2800" dirty="0" err="1"/>
              <a:t>x</a:t>
            </a:r>
            <a:r>
              <a:rPr lang="pt-BR" sz="2800" baseline="-25000" dirty="0" err="1"/>
              <a:t>m</a:t>
            </a:r>
            <a:r>
              <a:rPr lang="pt-BR" sz="2800" dirty="0"/>
              <a:t>); </a:t>
            </a:r>
          </a:p>
          <a:p>
            <a:pPr eaLnBrk="1" hangingPunct="1">
              <a:lnSpc>
                <a:spcPct val="90000"/>
              </a:lnSpc>
              <a:defRPr/>
            </a:pPr>
            <a:r>
              <a:rPr lang="pt-BR" sz="2800" dirty="0"/>
              <a:t>Cada sinal é multiplicado por um peso que indica sua influência na saída da unidade (</a:t>
            </a:r>
            <a:r>
              <a:rPr lang="pt-BR" sz="2800" dirty="0" err="1"/>
              <a:t>w</a:t>
            </a:r>
            <a:r>
              <a:rPr lang="pt-BR" sz="2800" baseline="-25000" dirty="0" err="1"/>
              <a:t>k</a:t>
            </a:r>
            <a:r>
              <a:rPr lang="pt-BR" sz="2800" dirty="0"/>
              <a:t>); </a:t>
            </a:r>
          </a:p>
          <a:p>
            <a:pPr eaLnBrk="1" hangingPunct="1">
              <a:lnSpc>
                <a:spcPct val="90000"/>
              </a:lnSpc>
              <a:defRPr/>
            </a:pPr>
            <a:r>
              <a:rPr lang="pt-BR" sz="2800" dirty="0"/>
              <a:t>É feita a soma ponderada dos sinais que produz um nível de atividade (</a:t>
            </a:r>
            <a:r>
              <a:rPr lang="pt-BR" sz="2800" dirty="0" err="1"/>
              <a:t>u</a:t>
            </a:r>
            <a:r>
              <a:rPr lang="pt-BR" sz="2800" baseline="-25000" dirty="0" err="1"/>
              <a:t>k</a:t>
            </a:r>
            <a:r>
              <a:rPr lang="pt-BR" sz="2800" dirty="0"/>
              <a:t>); </a:t>
            </a:r>
          </a:p>
          <a:p>
            <a:pPr eaLnBrk="1" hangingPunct="1">
              <a:lnSpc>
                <a:spcPct val="90000"/>
              </a:lnSpc>
              <a:defRPr/>
            </a:pPr>
            <a:r>
              <a:rPr lang="pt-BR" sz="2800" dirty="0"/>
              <a:t>A função de ativação f(</a:t>
            </a:r>
            <a:r>
              <a:rPr lang="pt-BR" sz="2800" dirty="0" err="1"/>
              <a:t>u</a:t>
            </a:r>
            <a:r>
              <a:rPr lang="pt-BR" sz="2800" baseline="-25000" dirty="0" err="1"/>
              <a:t>k</a:t>
            </a:r>
            <a:r>
              <a:rPr lang="pt-BR" sz="2800" dirty="0"/>
              <a:t>) tem a função de limitar a saída e introduzir não-linearidade ao modelo.</a:t>
            </a:r>
          </a:p>
          <a:p>
            <a:pPr eaLnBrk="1" hangingPunct="1">
              <a:lnSpc>
                <a:spcPct val="90000"/>
              </a:lnSpc>
              <a:defRPr/>
            </a:pPr>
            <a:r>
              <a:rPr lang="pt-BR" sz="2800" dirty="0"/>
              <a:t>O bias </a:t>
            </a:r>
            <a:r>
              <a:rPr lang="pt-BR" sz="2800" i="1" dirty="0" err="1"/>
              <a:t>b</a:t>
            </a:r>
            <a:r>
              <a:rPr lang="pt-BR" sz="2800" baseline="-25000" dirty="0" err="1"/>
              <a:t>k</a:t>
            </a:r>
            <a:r>
              <a:rPr lang="pt-BR" sz="2800" dirty="0"/>
              <a:t> tem o papel de aumentar ou diminuir a influência do valor das entradas.</a:t>
            </a:r>
          </a:p>
          <a:p>
            <a:pPr eaLnBrk="1" hangingPunct="1">
              <a:lnSpc>
                <a:spcPct val="90000"/>
              </a:lnSpc>
              <a:defRPr/>
            </a:pPr>
            <a:r>
              <a:rPr lang="pt-BR" sz="2800" dirty="0"/>
              <a:t>É possível considerar o bias como uma entrada de valor constante 1, multiplicado por um peso igual a </a:t>
            </a:r>
            <a:r>
              <a:rPr lang="pt-BR" sz="2800" i="1" dirty="0" err="1"/>
              <a:t>b</a:t>
            </a:r>
            <a:r>
              <a:rPr lang="pt-BR" sz="2800" baseline="-25000" dirty="0" err="1"/>
              <a:t>k</a:t>
            </a:r>
            <a:r>
              <a:rPr lang="pt-BR" sz="2800" dirty="0"/>
              <a:t>.</a:t>
            </a:r>
          </a:p>
        </p:txBody>
      </p:sp>
    </p:spTree>
    <p:extLst>
      <p:ext uri="{BB962C8B-B14F-4D97-AF65-F5344CB8AC3E}">
        <p14:creationId xmlns:p14="http://schemas.microsoft.com/office/powerpoint/2010/main" val="2238083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1ACB822D-04E1-4339-B00D-E3EA98BA7C06}" type="slidenum">
              <a:rPr lang="pt-BR" sz="1400"/>
              <a:pPr eaLnBrk="1" hangingPunct="1"/>
              <a:t>5</a:t>
            </a:fld>
            <a:endParaRPr lang="pt-BR" sz="1400"/>
          </a:p>
        </p:txBody>
      </p:sp>
      <p:sp>
        <p:nvSpPr>
          <p:cNvPr id="414722" name="Rectangle 2"/>
          <p:cNvSpPr>
            <a:spLocks noChangeArrowheads="1"/>
          </p:cNvSpPr>
          <p:nvPr/>
        </p:nvSpPr>
        <p:spPr bwMode="auto">
          <a:xfrm>
            <a:off x="2112964" y="282575"/>
            <a:ext cx="8015287" cy="914400"/>
          </a:xfrm>
          <a:prstGeom prst="rect">
            <a:avLst/>
          </a:prstGeom>
          <a:noFill/>
          <a:ln w="9525">
            <a:noFill/>
            <a:miter lim="800000"/>
            <a:headEnd/>
            <a:tailEnd/>
          </a:ln>
          <a:effectLst/>
        </p:spPr>
        <p:txBody>
          <a:bodyPr anchor="ctr"/>
          <a:lstStyle/>
          <a:p>
            <a:pPr algn="ctr">
              <a:defRPr/>
            </a:pPr>
            <a:r>
              <a:rPr lang="pt-BR" sz="4000" b="1" dirty="0">
                <a:solidFill>
                  <a:schemeClr val="tx2"/>
                </a:solidFill>
                <a:latin typeface="Arial" charset="0"/>
              </a:rPr>
              <a:t>Mapeamento Entrada-Saída para Aproximação de Funções</a:t>
            </a:r>
          </a:p>
        </p:txBody>
      </p:sp>
      <p:sp>
        <p:nvSpPr>
          <p:cNvPr id="414723" name="Rectangle 3"/>
          <p:cNvSpPr>
            <a:spLocks noChangeArrowheads="1"/>
          </p:cNvSpPr>
          <p:nvPr/>
        </p:nvSpPr>
        <p:spPr bwMode="auto">
          <a:xfrm>
            <a:off x="2133599" y="2247900"/>
            <a:ext cx="9893085" cy="1905646"/>
          </a:xfrm>
          <a:prstGeom prst="rect">
            <a:avLst/>
          </a:prstGeom>
          <a:noFill/>
          <a:ln w="9525">
            <a:noFill/>
            <a:miter lim="800000"/>
            <a:headEnd/>
            <a:tailEnd/>
          </a:ln>
          <a:effectLst/>
        </p:spPr>
        <p:txBody>
          <a:bodyPr/>
          <a:lstStyle/>
          <a:p>
            <a:pPr marL="342900" indent="-342900">
              <a:spcBef>
                <a:spcPct val="20000"/>
              </a:spcBef>
              <a:buClr>
                <a:schemeClr val="hlink"/>
              </a:buClr>
              <a:buFont typeface="Wingdings" pitchFamily="2" charset="2"/>
              <a:buChar char="§"/>
              <a:defRPr/>
            </a:pPr>
            <a:r>
              <a:rPr lang="pt-BR" sz="3200" i="1" dirty="0">
                <a:latin typeface="Arial" charset="0"/>
              </a:rPr>
              <a:t>Objetivo da Aprendizagem</a:t>
            </a:r>
            <a:r>
              <a:rPr lang="pt-BR" sz="3200" dirty="0">
                <a:latin typeface="Arial" charset="0"/>
              </a:rPr>
              <a:t>: descobrir a função </a:t>
            </a:r>
            <a:r>
              <a:rPr lang="pt-BR" sz="3200" i="1" dirty="0">
                <a:latin typeface="Arial" charset="0"/>
              </a:rPr>
              <a:t>f</a:t>
            </a:r>
            <a:r>
              <a:rPr lang="pt-BR" sz="3200" dirty="0">
                <a:latin typeface="Arial" charset="0"/>
              </a:rPr>
              <a:t>(</a:t>
            </a:r>
            <a:r>
              <a:rPr lang="pt-BR" sz="3200" dirty="0">
                <a:latin typeface="Arial" charset="0"/>
                <a:sym typeface="Symbol" pitchFamily="18" charset="2"/>
              </a:rPr>
              <a:t></a:t>
            </a:r>
            <a:r>
              <a:rPr lang="pt-BR" sz="3200" dirty="0">
                <a:latin typeface="Arial" charset="0"/>
              </a:rPr>
              <a:t>) dado um número finito (desejável pequeno) de pares entrada-saída (</a:t>
            </a:r>
            <a:r>
              <a:rPr lang="pt-BR" sz="3200" b="1" i="1" dirty="0" err="1">
                <a:latin typeface="Arial" charset="0"/>
              </a:rPr>
              <a:t>x</a:t>
            </a:r>
            <a:r>
              <a:rPr lang="pt-BR" sz="3200" dirty="0" err="1">
                <a:latin typeface="Arial" charset="0"/>
              </a:rPr>
              <a:t>,</a:t>
            </a:r>
            <a:r>
              <a:rPr lang="pt-BR" sz="3200" i="1" dirty="0" err="1">
                <a:latin typeface="Arial" charset="0"/>
              </a:rPr>
              <a:t>d</a:t>
            </a:r>
            <a:r>
              <a:rPr lang="pt-BR" sz="3200" dirty="0">
                <a:latin typeface="Arial" charset="0"/>
              </a:rPr>
              <a:t>).</a:t>
            </a:r>
          </a:p>
        </p:txBody>
      </p:sp>
    </p:spTree>
    <p:extLst>
      <p:ext uri="{BB962C8B-B14F-4D97-AF65-F5344CB8AC3E}">
        <p14:creationId xmlns:p14="http://schemas.microsoft.com/office/powerpoint/2010/main" val="3040737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rrowheads="1"/>
          </p:cNvSpPr>
          <p:nvPr>
            <p:ph type="title"/>
          </p:nvPr>
        </p:nvSpPr>
        <p:spPr>
          <a:xfrm>
            <a:off x="1825626" y="373064"/>
            <a:ext cx="8302625" cy="968375"/>
          </a:xfrm>
        </p:spPr>
        <p:txBody>
          <a:bodyPr>
            <a:normAutofit fontScale="90000"/>
          </a:bodyPr>
          <a:lstStyle/>
          <a:p>
            <a:pPr eaLnBrk="1" hangingPunct="1">
              <a:defRPr/>
            </a:pPr>
            <a:r>
              <a:rPr lang="pt-BR" b="1"/>
              <a:t>Expressão matemática do neurônio artificial</a:t>
            </a:r>
          </a:p>
        </p:txBody>
      </p:sp>
      <p:sp>
        <p:nvSpPr>
          <p:cNvPr id="134147" name="Rectangle 3"/>
          <p:cNvSpPr>
            <a:spLocks noGrp="1" noRot="1" noChangeArrowheads="1"/>
          </p:cNvSpPr>
          <p:nvPr>
            <p:ph type="body" sz="half" idx="1"/>
          </p:nvPr>
        </p:nvSpPr>
        <p:spPr>
          <a:xfrm>
            <a:off x="1825626" y="1676401"/>
            <a:ext cx="8380413" cy="4422775"/>
          </a:xfrm>
        </p:spPr>
        <p:txBody>
          <a:bodyPr/>
          <a:lstStyle/>
          <a:p>
            <a:pPr eaLnBrk="1" hangingPunct="1">
              <a:defRPr/>
            </a:pPr>
            <a:r>
              <a:rPr lang="pt-BR" sz="2400" dirty="0"/>
              <a:t>Matematicamente a saída pode ser expressa por:</a:t>
            </a:r>
          </a:p>
          <a:p>
            <a:pPr eaLnBrk="1" hangingPunct="1">
              <a:defRPr/>
            </a:pPr>
            <a:endParaRPr lang="pt-BR" sz="2400" dirty="0"/>
          </a:p>
          <a:p>
            <a:pPr eaLnBrk="1" hangingPunct="1">
              <a:buFont typeface="Wingdings" panose="05000000000000000000" pitchFamily="2" charset="2"/>
              <a:buNone/>
              <a:defRPr/>
            </a:pPr>
            <a:br>
              <a:rPr lang="pt-BR" sz="2400" dirty="0"/>
            </a:br>
            <a:endParaRPr lang="pt-BR" sz="2400" dirty="0"/>
          </a:p>
          <a:p>
            <a:pPr eaLnBrk="1" hangingPunct="1">
              <a:buFont typeface="Wingdings" panose="05000000000000000000" pitchFamily="2" charset="2"/>
              <a:buNone/>
              <a:defRPr/>
            </a:pPr>
            <a:endParaRPr lang="pt-BR" sz="2400" dirty="0"/>
          </a:p>
          <a:p>
            <a:pPr eaLnBrk="1" hangingPunct="1">
              <a:buFont typeface="Wingdings" panose="05000000000000000000" pitchFamily="2" charset="2"/>
              <a:buNone/>
              <a:defRPr/>
            </a:pPr>
            <a:r>
              <a:rPr lang="pt-BR" sz="2400" dirty="0"/>
              <a:t>    ou considerando o bias como entrada de valor </a:t>
            </a:r>
            <a:r>
              <a:rPr lang="pt-BR" sz="2400" i="1" dirty="0"/>
              <a:t>x</a:t>
            </a:r>
            <a:r>
              <a:rPr lang="pt-BR" sz="2400" i="1" baseline="-25000" dirty="0"/>
              <a:t>0</a:t>
            </a:r>
            <a:r>
              <a:rPr lang="pt-BR" sz="2400" i="1" dirty="0"/>
              <a:t>=1</a:t>
            </a:r>
            <a:r>
              <a:rPr lang="pt-BR" sz="2400" dirty="0"/>
              <a:t> e peso </a:t>
            </a:r>
            <a:r>
              <a:rPr lang="pt-BR" sz="2400" i="1" dirty="0"/>
              <a:t>w</a:t>
            </a:r>
            <a:r>
              <a:rPr lang="pt-BR" sz="2400" i="1" baseline="-25000" dirty="0"/>
              <a:t>k0</a:t>
            </a:r>
            <a:r>
              <a:rPr lang="pt-BR" sz="2400" i="1" dirty="0"/>
              <a:t>=</a:t>
            </a:r>
            <a:r>
              <a:rPr lang="pt-BR" sz="2400" i="1" dirty="0" err="1"/>
              <a:t>b</a:t>
            </a:r>
            <a:r>
              <a:rPr lang="pt-BR" sz="2400" i="1" baseline="-25000" dirty="0" err="1"/>
              <a:t>k</a:t>
            </a:r>
            <a:r>
              <a:rPr lang="pt-BR" sz="2400" dirty="0"/>
              <a:t>,</a:t>
            </a:r>
          </a:p>
        </p:txBody>
      </p:sp>
      <p:pic>
        <p:nvPicPr>
          <p:cNvPr id="4" name="Imagem 3"/>
          <p:cNvPicPr>
            <a:picLocks noChangeAspect="1"/>
          </p:cNvPicPr>
          <p:nvPr/>
        </p:nvPicPr>
        <p:blipFill>
          <a:blip r:embed="rId2"/>
          <a:stretch>
            <a:fillRect/>
          </a:stretch>
        </p:blipFill>
        <p:spPr>
          <a:xfrm>
            <a:off x="3440947" y="2468563"/>
            <a:ext cx="5372100" cy="1419225"/>
          </a:xfrm>
          <a:prstGeom prst="rect">
            <a:avLst/>
          </a:prstGeom>
        </p:spPr>
      </p:pic>
      <p:pic>
        <p:nvPicPr>
          <p:cNvPr id="5" name="Imagem 4"/>
          <p:cNvPicPr>
            <a:picLocks noChangeAspect="1"/>
          </p:cNvPicPr>
          <p:nvPr/>
        </p:nvPicPr>
        <p:blipFill>
          <a:blip r:embed="rId3"/>
          <a:stretch>
            <a:fillRect/>
          </a:stretch>
        </p:blipFill>
        <p:spPr>
          <a:xfrm>
            <a:off x="4411447" y="5084735"/>
            <a:ext cx="5476875" cy="1524000"/>
          </a:xfrm>
          <a:prstGeom prst="rect">
            <a:avLst/>
          </a:prstGeom>
        </p:spPr>
      </p:pic>
    </p:spTree>
    <p:extLst>
      <p:ext uri="{BB962C8B-B14F-4D97-AF65-F5344CB8AC3E}">
        <p14:creationId xmlns:p14="http://schemas.microsoft.com/office/powerpoint/2010/main" val="39273342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3" name="Rectangle 5"/>
          <p:cNvSpPr>
            <a:spLocks noGrp="1" noRot="1" noChangeArrowheads="1"/>
          </p:cNvSpPr>
          <p:nvPr>
            <p:ph type="title"/>
          </p:nvPr>
        </p:nvSpPr>
        <p:spPr/>
        <p:txBody>
          <a:bodyPr/>
          <a:lstStyle/>
          <a:p>
            <a:pPr eaLnBrk="1" hangingPunct="1">
              <a:defRPr/>
            </a:pPr>
            <a:r>
              <a:rPr lang="pt-BR" b="1"/>
              <a:t>Funções de ativação</a:t>
            </a:r>
          </a:p>
        </p:txBody>
      </p:sp>
      <p:pic>
        <p:nvPicPr>
          <p:cNvPr id="72708" name="Picture 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74825" y="2022476"/>
            <a:ext cx="8604250" cy="4359275"/>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35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rrowheads="1"/>
          </p:cNvSpPr>
          <p:nvPr>
            <p:ph type="title"/>
          </p:nvPr>
        </p:nvSpPr>
        <p:spPr>
          <a:xfrm>
            <a:off x="1992313" y="0"/>
            <a:ext cx="8229600" cy="490538"/>
          </a:xfrm>
        </p:spPr>
        <p:txBody>
          <a:bodyPr>
            <a:normAutofit fontScale="90000"/>
          </a:bodyPr>
          <a:lstStyle/>
          <a:p>
            <a:pPr eaLnBrk="1" hangingPunct="1">
              <a:defRPr/>
            </a:pPr>
            <a:r>
              <a:rPr lang="pt-BR" sz="3200"/>
              <a:t>Função de ativação tangente hiperbólica</a:t>
            </a:r>
          </a:p>
        </p:txBody>
      </p:sp>
      <p:sp>
        <p:nvSpPr>
          <p:cNvPr id="7173" name="Text Box 3"/>
          <p:cNvSpPr txBox="1">
            <a:spLocks noChangeArrowheads="1"/>
          </p:cNvSpPr>
          <p:nvPr/>
        </p:nvSpPr>
        <p:spPr bwMode="auto">
          <a:xfrm>
            <a:off x="3688517" y="6375401"/>
            <a:ext cx="5141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pt-BR" sz="2000" dirty="0"/>
              <a:t>Tangente hiperbólica (a) e sua derivada (b).</a:t>
            </a:r>
          </a:p>
        </p:txBody>
      </p:sp>
      <p:pic>
        <p:nvPicPr>
          <p:cNvPr id="7174" name="Picture 5"/>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774826" y="1681163"/>
            <a:ext cx="8507413" cy="4195762"/>
          </a:xfrm>
          <a:noFill/>
          <a:extLst>
            <a:ext uri="{909E8E84-426E-40DD-AFC4-6F175D3DCCD1}">
              <a14:hiddenFill xmlns:a14="http://schemas.microsoft.com/office/drawing/2010/main">
                <a:solidFill>
                  <a:srgbClr val="FFFFFF"/>
                </a:solidFill>
              </a14:hiddenFill>
            </a:ext>
          </a:extLst>
        </p:spPr>
      </p:pic>
      <p:sp>
        <p:nvSpPr>
          <p:cNvPr id="7175" name="Text Box 6"/>
          <p:cNvSpPr txBox="1">
            <a:spLocks noChangeArrowheads="1"/>
          </p:cNvSpPr>
          <p:nvPr/>
        </p:nvSpPr>
        <p:spPr bwMode="auto">
          <a:xfrm>
            <a:off x="3771900" y="5942013"/>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pt-BR" sz="1800"/>
              <a:t>(a)</a:t>
            </a:r>
          </a:p>
        </p:txBody>
      </p:sp>
      <p:sp>
        <p:nvSpPr>
          <p:cNvPr id="7176" name="Text Box 7"/>
          <p:cNvSpPr txBox="1">
            <a:spLocks noChangeArrowheads="1"/>
          </p:cNvSpPr>
          <p:nvPr/>
        </p:nvSpPr>
        <p:spPr bwMode="auto">
          <a:xfrm>
            <a:off x="8091488" y="5942013"/>
            <a:ext cx="463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pt-BR" sz="1800"/>
              <a:t>(b)</a:t>
            </a:r>
          </a:p>
        </p:txBody>
      </p:sp>
      <p:pic>
        <p:nvPicPr>
          <p:cNvPr id="3" name="Imagem 2"/>
          <p:cNvPicPr>
            <a:picLocks noChangeAspect="1"/>
          </p:cNvPicPr>
          <p:nvPr/>
        </p:nvPicPr>
        <p:blipFill>
          <a:blip r:embed="rId3"/>
          <a:stretch>
            <a:fillRect/>
          </a:stretch>
        </p:blipFill>
        <p:spPr>
          <a:xfrm>
            <a:off x="2559050" y="709994"/>
            <a:ext cx="7096125" cy="885825"/>
          </a:xfrm>
          <a:prstGeom prst="rect">
            <a:avLst/>
          </a:prstGeom>
        </p:spPr>
      </p:pic>
    </p:spTree>
    <p:extLst>
      <p:ext uri="{BB962C8B-B14F-4D97-AF65-F5344CB8AC3E}">
        <p14:creationId xmlns:p14="http://schemas.microsoft.com/office/powerpoint/2010/main" val="20956566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rrowheads="1"/>
          </p:cNvSpPr>
          <p:nvPr>
            <p:ph type="title"/>
          </p:nvPr>
        </p:nvSpPr>
        <p:spPr>
          <a:xfrm>
            <a:off x="1992313" y="1"/>
            <a:ext cx="8229600" cy="633413"/>
          </a:xfrm>
        </p:spPr>
        <p:txBody>
          <a:bodyPr/>
          <a:lstStyle/>
          <a:p>
            <a:pPr eaLnBrk="1" hangingPunct="1">
              <a:defRPr/>
            </a:pPr>
            <a:r>
              <a:rPr lang="pt-BR" sz="3200"/>
              <a:t>Função de ativação logística (sigmóide)</a:t>
            </a:r>
          </a:p>
        </p:txBody>
      </p:sp>
      <p:sp>
        <p:nvSpPr>
          <p:cNvPr id="8197" name="Text Box 3"/>
          <p:cNvSpPr txBox="1">
            <a:spLocks noChangeArrowheads="1"/>
          </p:cNvSpPr>
          <p:nvPr/>
        </p:nvSpPr>
        <p:spPr bwMode="auto">
          <a:xfrm>
            <a:off x="4295775" y="6381751"/>
            <a:ext cx="3448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pt-BR" sz="1800"/>
              <a:t>Sigmóide (a) e sua derivada (b).</a:t>
            </a:r>
          </a:p>
        </p:txBody>
      </p:sp>
      <p:pic>
        <p:nvPicPr>
          <p:cNvPr id="8198" name="Picture 5"/>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730375" y="1844675"/>
            <a:ext cx="8758238" cy="4229100"/>
          </a:xfrm>
          <a:noFill/>
          <a:extLst>
            <a:ext uri="{909E8E84-426E-40DD-AFC4-6F175D3DCCD1}">
              <a14:hiddenFill xmlns:a14="http://schemas.microsoft.com/office/drawing/2010/main">
                <a:solidFill>
                  <a:srgbClr val="FFFFFF"/>
                </a:solidFill>
              </a14:hiddenFill>
            </a:ext>
          </a:extLst>
        </p:spPr>
      </p:pic>
      <p:sp>
        <p:nvSpPr>
          <p:cNvPr id="8199" name="Text Box 6"/>
          <p:cNvSpPr txBox="1">
            <a:spLocks noChangeArrowheads="1"/>
          </p:cNvSpPr>
          <p:nvPr/>
        </p:nvSpPr>
        <p:spPr bwMode="auto">
          <a:xfrm>
            <a:off x="3482975" y="6086476"/>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pt-BR" sz="1800"/>
              <a:t>(a)</a:t>
            </a:r>
          </a:p>
        </p:txBody>
      </p:sp>
      <p:sp>
        <p:nvSpPr>
          <p:cNvPr id="8200" name="Text Box 7"/>
          <p:cNvSpPr txBox="1">
            <a:spLocks noChangeArrowheads="1"/>
          </p:cNvSpPr>
          <p:nvPr/>
        </p:nvSpPr>
        <p:spPr bwMode="auto">
          <a:xfrm>
            <a:off x="8164513" y="6086476"/>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pt-BR" sz="1800"/>
              <a:t>(b)</a:t>
            </a:r>
          </a:p>
        </p:txBody>
      </p:sp>
      <p:pic>
        <p:nvPicPr>
          <p:cNvPr id="3" name="Imagem 2"/>
          <p:cNvPicPr>
            <a:picLocks noChangeAspect="1"/>
          </p:cNvPicPr>
          <p:nvPr/>
        </p:nvPicPr>
        <p:blipFill>
          <a:blip r:embed="rId3"/>
          <a:stretch>
            <a:fillRect/>
          </a:stretch>
        </p:blipFill>
        <p:spPr>
          <a:xfrm>
            <a:off x="2559050" y="758032"/>
            <a:ext cx="7096125" cy="962025"/>
          </a:xfrm>
          <a:prstGeom prst="rect">
            <a:avLst/>
          </a:prstGeom>
        </p:spPr>
      </p:pic>
    </p:spTree>
    <p:extLst>
      <p:ext uri="{BB962C8B-B14F-4D97-AF65-F5344CB8AC3E}">
        <p14:creationId xmlns:p14="http://schemas.microsoft.com/office/powerpoint/2010/main" val="1114188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rrowheads="1"/>
          </p:cNvSpPr>
          <p:nvPr>
            <p:ph type="title"/>
          </p:nvPr>
        </p:nvSpPr>
        <p:spPr>
          <a:xfrm>
            <a:off x="1992313" y="0"/>
            <a:ext cx="8229600" cy="706438"/>
          </a:xfrm>
        </p:spPr>
        <p:txBody>
          <a:bodyPr/>
          <a:lstStyle/>
          <a:p>
            <a:pPr eaLnBrk="1" hangingPunct="1">
              <a:defRPr/>
            </a:pPr>
            <a:r>
              <a:rPr lang="pt-BR" b="1"/>
              <a:t>Função de ativação semi-linear</a:t>
            </a:r>
          </a:p>
        </p:txBody>
      </p:sp>
      <p:sp>
        <p:nvSpPr>
          <p:cNvPr id="9221" name="Text Box 3"/>
          <p:cNvSpPr txBox="1">
            <a:spLocks noChangeArrowheads="1"/>
          </p:cNvSpPr>
          <p:nvPr/>
        </p:nvSpPr>
        <p:spPr bwMode="auto">
          <a:xfrm>
            <a:off x="3071813" y="6446838"/>
            <a:ext cx="5670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pt-BR" sz="1800"/>
              <a:t>Função de ativação semi-linear (a) e sua derivada (b).</a:t>
            </a:r>
          </a:p>
        </p:txBody>
      </p:sp>
      <p:pic>
        <p:nvPicPr>
          <p:cNvPr id="9222" name="Picture 5"/>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063751" y="2336801"/>
            <a:ext cx="8156575" cy="3743325"/>
          </a:xfrm>
          <a:noFill/>
          <a:extLst>
            <a:ext uri="{909E8E84-426E-40DD-AFC4-6F175D3DCCD1}">
              <a14:hiddenFill xmlns:a14="http://schemas.microsoft.com/office/drawing/2010/main">
                <a:solidFill>
                  <a:srgbClr val="FFFFFF"/>
                </a:solidFill>
              </a14:hiddenFill>
            </a:ext>
          </a:extLst>
        </p:spPr>
      </p:pic>
      <p:sp>
        <p:nvSpPr>
          <p:cNvPr id="9223" name="Text Box 6"/>
          <p:cNvSpPr txBox="1">
            <a:spLocks noChangeArrowheads="1"/>
          </p:cNvSpPr>
          <p:nvPr/>
        </p:nvSpPr>
        <p:spPr bwMode="auto">
          <a:xfrm>
            <a:off x="3700463" y="6086476"/>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pt-BR" sz="1800"/>
              <a:t>(a)</a:t>
            </a:r>
          </a:p>
        </p:txBody>
      </p:sp>
      <p:sp>
        <p:nvSpPr>
          <p:cNvPr id="9224" name="Text Box 7"/>
          <p:cNvSpPr txBox="1">
            <a:spLocks noChangeArrowheads="1"/>
          </p:cNvSpPr>
          <p:nvPr/>
        </p:nvSpPr>
        <p:spPr bwMode="auto">
          <a:xfrm>
            <a:off x="8020050" y="6086476"/>
            <a:ext cx="463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pt-BR" sz="1800"/>
              <a:t>(b)</a:t>
            </a:r>
          </a:p>
        </p:txBody>
      </p:sp>
      <p:pic>
        <p:nvPicPr>
          <p:cNvPr id="3" name="Imagem 2"/>
          <p:cNvPicPr>
            <a:picLocks noChangeAspect="1"/>
          </p:cNvPicPr>
          <p:nvPr/>
        </p:nvPicPr>
        <p:blipFill>
          <a:blip r:embed="rId3"/>
          <a:stretch>
            <a:fillRect/>
          </a:stretch>
        </p:blipFill>
        <p:spPr>
          <a:xfrm>
            <a:off x="3932238" y="620993"/>
            <a:ext cx="3686175" cy="1590675"/>
          </a:xfrm>
          <a:prstGeom prst="rect">
            <a:avLst/>
          </a:prstGeom>
        </p:spPr>
      </p:pic>
    </p:spTree>
    <p:extLst>
      <p:ext uri="{BB962C8B-B14F-4D97-AF65-F5344CB8AC3E}">
        <p14:creationId xmlns:p14="http://schemas.microsoft.com/office/powerpoint/2010/main" val="3302301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7" name="Rectangle 5"/>
          <p:cNvSpPr>
            <a:spLocks noGrp="1" noRot="1" noChangeArrowheads="1"/>
          </p:cNvSpPr>
          <p:nvPr>
            <p:ph type="title"/>
          </p:nvPr>
        </p:nvSpPr>
        <p:spPr>
          <a:xfrm>
            <a:off x="1825625" y="-26988"/>
            <a:ext cx="8510588" cy="717551"/>
          </a:xfrm>
        </p:spPr>
        <p:txBody>
          <a:bodyPr/>
          <a:lstStyle/>
          <a:p>
            <a:pPr eaLnBrk="1" hangingPunct="1">
              <a:defRPr/>
            </a:pPr>
            <a:r>
              <a:rPr lang="pt-BR" sz="4000"/>
              <a:t>Resposta do neurônio (saída)</a:t>
            </a:r>
          </a:p>
        </p:txBody>
      </p:sp>
      <p:pic>
        <p:nvPicPr>
          <p:cNvPr id="73732"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63750" y="1789113"/>
            <a:ext cx="7920038" cy="4953000"/>
          </a:xfrm>
          <a:noFill/>
          <a:extLst>
            <a:ext uri="{909E8E84-426E-40DD-AFC4-6F175D3DCCD1}">
              <a14:hiddenFill xmlns:a14="http://schemas.microsoft.com/office/drawing/2010/main">
                <a:solidFill>
                  <a:srgbClr val="FFFFFF"/>
                </a:solidFill>
              </a14:hiddenFill>
            </a:ext>
          </a:extLst>
        </p:spPr>
      </p:pic>
      <p:sp>
        <p:nvSpPr>
          <p:cNvPr id="73733" name="Text Box 8"/>
          <p:cNvSpPr txBox="1">
            <a:spLocks noChangeArrowheads="1"/>
          </p:cNvSpPr>
          <p:nvPr/>
        </p:nvSpPr>
        <p:spPr bwMode="auto">
          <a:xfrm>
            <a:off x="2135188" y="836614"/>
            <a:ext cx="964352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spcBef>
                <a:spcPct val="50000"/>
              </a:spcBef>
            </a:pPr>
            <a:r>
              <a:rPr lang="pt-BR" dirty="0"/>
              <a:t>Considerando um neurônio artificial com duas entradas (x1, x2) e função de ativação </a:t>
            </a:r>
            <a:r>
              <a:rPr lang="pt-BR" dirty="0" err="1"/>
              <a:t>sigmóide</a:t>
            </a:r>
            <a:r>
              <a:rPr lang="pt-BR" dirty="0"/>
              <a:t>:</a:t>
            </a:r>
          </a:p>
        </p:txBody>
      </p:sp>
    </p:spTree>
    <p:extLst>
      <p:ext uri="{BB962C8B-B14F-4D97-AF65-F5344CB8AC3E}">
        <p14:creationId xmlns:p14="http://schemas.microsoft.com/office/powerpoint/2010/main" val="37384553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7" name="Rectangle 5"/>
          <p:cNvSpPr>
            <a:spLocks noGrp="1" noRot="1" noChangeArrowheads="1"/>
          </p:cNvSpPr>
          <p:nvPr>
            <p:ph type="title"/>
          </p:nvPr>
        </p:nvSpPr>
        <p:spPr>
          <a:xfrm>
            <a:off x="1825625" y="435356"/>
            <a:ext cx="10170063" cy="717551"/>
          </a:xfrm>
        </p:spPr>
        <p:txBody>
          <a:bodyPr>
            <a:normAutofit/>
          </a:bodyPr>
          <a:lstStyle/>
          <a:p>
            <a:pPr eaLnBrk="1" hangingPunct="1">
              <a:defRPr/>
            </a:pPr>
            <a:r>
              <a:rPr lang="pt-BR" sz="4000" dirty="0"/>
              <a:t>Adaptação</a:t>
            </a:r>
          </a:p>
        </p:txBody>
      </p:sp>
      <p:sp>
        <p:nvSpPr>
          <p:cNvPr id="6" name="Rectangle 3"/>
          <p:cNvSpPr txBox="1">
            <a:spLocks noRot="1" noChangeArrowheads="1"/>
          </p:cNvSpPr>
          <p:nvPr/>
        </p:nvSpPr>
        <p:spPr>
          <a:xfrm>
            <a:off x="1113376" y="1339286"/>
            <a:ext cx="10587844" cy="521649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1">
              <a:defRPr/>
            </a:pPr>
            <a:r>
              <a:rPr lang="pt-BR" sz="2800" dirty="0"/>
              <a:t>O modelo apresentado mostrou apenas um neurônio contendo pesos sinápticos e um limiar de operação que podem assumir diversos valores.</a:t>
            </a:r>
          </a:p>
          <a:p>
            <a:pPr lvl="1">
              <a:defRPr/>
            </a:pPr>
            <a:r>
              <a:rPr lang="pt-BR" sz="2800" dirty="0"/>
              <a:t>A tarefa que tivemos que executar foi calcular esses valores de modo a atender um conjunto de condições.</a:t>
            </a:r>
          </a:p>
          <a:p>
            <a:pPr lvl="1">
              <a:defRPr/>
            </a:pPr>
            <a:r>
              <a:rPr lang="pt-BR" sz="2800" dirty="0"/>
              <a:t>Esta tarefa é atribuída a cada neurônio, que deve possuir a capacidade de auto ajustar-se para cada par de entrada e saída.</a:t>
            </a:r>
          </a:p>
          <a:p>
            <a:pPr lvl="1">
              <a:defRPr/>
            </a:pPr>
            <a:r>
              <a:rPr lang="pt-BR" sz="2800" dirty="0"/>
              <a:t>Essa capacidade de auto ajustar é chamada de adaptação.</a:t>
            </a:r>
          </a:p>
        </p:txBody>
      </p:sp>
    </p:spTree>
    <p:extLst>
      <p:ext uri="{BB962C8B-B14F-4D97-AF65-F5344CB8AC3E}">
        <p14:creationId xmlns:p14="http://schemas.microsoft.com/office/powerpoint/2010/main" val="26972435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7" name="Rectangle 5"/>
          <p:cNvSpPr>
            <a:spLocks noGrp="1" noRot="1" noChangeArrowheads="1"/>
          </p:cNvSpPr>
          <p:nvPr>
            <p:ph type="title"/>
          </p:nvPr>
        </p:nvSpPr>
        <p:spPr>
          <a:xfrm>
            <a:off x="1825625" y="435356"/>
            <a:ext cx="10170063" cy="717551"/>
          </a:xfrm>
        </p:spPr>
        <p:txBody>
          <a:bodyPr>
            <a:normAutofit/>
          </a:bodyPr>
          <a:lstStyle/>
          <a:p>
            <a:pPr eaLnBrk="1" hangingPunct="1">
              <a:defRPr/>
            </a:pPr>
            <a:r>
              <a:rPr lang="pt-BR" sz="4000" dirty="0"/>
              <a:t>Adaptação</a:t>
            </a:r>
          </a:p>
        </p:txBody>
      </p:sp>
      <p:sp>
        <p:nvSpPr>
          <p:cNvPr id="6" name="Rectangle 3"/>
          <p:cNvSpPr txBox="1">
            <a:spLocks noRot="1" noChangeArrowheads="1"/>
          </p:cNvSpPr>
          <p:nvPr/>
        </p:nvSpPr>
        <p:spPr>
          <a:xfrm>
            <a:off x="1113376" y="1339286"/>
            <a:ext cx="10587844" cy="521649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lvl="1">
              <a:defRPr/>
            </a:pPr>
            <a:r>
              <a:rPr lang="pt-BR" sz="2800" dirty="0"/>
              <a:t>A adaptação é manifestada pela possibilidade dos pesos sinápticos variarem em resposta a um estimulo externo chamado de “professor”, durante a qual se mantêm fixos os valores das entradas/saídas do neurônio.</a:t>
            </a:r>
          </a:p>
        </p:txBody>
      </p:sp>
    </p:spTree>
    <p:extLst>
      <p:ext uri="{BB962C8B-B14F-4D97-AF65-F5344CB8AC3E}">
        <p14:creationId xmlns:p14="http://schemas.microsoft.com/office/powerpoint/2010/main" val="9473577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7" name="Rectangle 5"/>
          <p:cNvSpPr>
            <a:spLocks noGrp="1" noRot="1" noChangeArrowheads="1"/>
          </p:cNvSpPr>
          <p:nvPr>
            <p:ph type="title"/>
          </p:nvPr>
        </p:nvSpPr>
        <p:spPr>
          <a:xfrm>
            <a:off x="1825625" y="435356"/>
            <a:ext cx="10170063" cy="717551"/>
          </a:xfrm>
        </p:spPr>
        <p:txBody>
          <a:bodyPr>
            <a:normAutofit/>
          </a:bodyPr>
          <a:lstStyle/>
          <a:p>
            <a:pPr eaLnBrk="1" hangingPunct="1">
              <a:defRPr/>
            </a:pPr>
            <a:r>
              <a:rPr lang="pt-BR" sz="4000" dirty="0"/>
              <a:t>Adaptação</a:t>
            </a:r>
          </a:p>
        </p:txBody>
      </p:sp>
      <p:pic>
        <p:nvPicPr>
          <p:cNvPr id="2" name="Imagem 1"/>
          <p:cNvPicPr>
            <a:picLocks noChangeAspect="1"/>
          </p:cNvPicPr>
          <p:nvPr/>
        </p:nvPicPr>
        <p:blipFill>
          <a:blip r:embed="rId2"/>
          <a:stretch>
            <a:fillRect/>
          </a:stretch>
        </p:blipFill>
        <p:spPr>
          <a:xfrm>
            <a:off x="1594162" y="1340406"/>
            <a:ext cx="10279981" cy="4812421"/>
          </a:xfrm>
          <a:prstGeom prst="rect">
            <a:avLst/>
          </a:prstGeom>
        </p:spPr>
      </p:pic>
    </p:spTree>
    <p:extLst>
      <p:ext uri="{BB962C8B-B14F-4D97-AF65-F5344CB8AC3E}">
        <p14:creationId xmlns:p14="http://schemas.microsoft.com/office/powerpoint/2010/main" val="936590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7" name="Rectangle 5"/>
          <p:cNvSpPr>
            <a:spLocks noGrp="1" noRot="1" noChangeArrowheads="1"/>
          </p:cNvSpPr>
          <p:nvPr>
            <p:ph type="title"/>
          </p:nvPr>
        </p:nvSpPr>
        <p:spPr>
          <a:xfrm>
            <a:off x="1825625" y="435356"/>
            <a:ext cx="10170063" cy="717551"/>
          </a:xfrm>
        </p:spPr>
        <p:txBody>
          <a:bodyPr>
            <a:normAutofit/>
          </a:bodyPr>
          <a:lstStyle/>
          <a:p>
            <a:pPr eaLnBrk="1" hangingPunct="1">
              <a:defRPr/>
            </a:pPr>
            <a:r>
              <a:rPr lang="pt-BR" sz="4000" dirty="0"/>
              <a:t>Adaptação</a:t>
            </a:r>
          </a:p>
        </p:txBody>
      </p:sp>
      <p:pic>
        <p:nvPicPr>
          <p:cNvPr id="3" name="Imagem 2"/>
          <p:cNvPicPr>
            <a:picLocks noChangeAspect="1"/>
          </p:cNvPicPr>
          <p:nvPr/>
        </p:nvPicPr>
        <p:blipFill>
          <a:blip r:embed="rId2"/>
          <a:stretch>
            <a:fillRect/>
          </a:stretch>
        </p:blipFill>
        <p:spPr>
          <a:xfrm>
            <a:off x="1478312" y="1308169"/>
            <a:ext cx="10129918" cy="5084729"/>
          </a:xfrm>
          <a:prstGeom prst="rect">
            <a:avLst/>
          </a:prstGeom>
        </p:spPr>
      </p:pic>
    </p:spTree>
    <p:extLst>
      <p:ext uri="{BB962C8B-B14F-4D97-AF65-F5344CB8AC3E}">
        <p14:creationId xmlns:p14="http://schemas.microsoft.com/office/powerpoint/2010/main" val="2641740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ço Reservado para Número de Slide 3"/>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0957696C-542C-4AED-8808-3A132472693C}" type="slidenum">
              <a:rPr lang="pt-BR" sz="1400"/>
              <a:pPr eaLnBrk="1" hangingPunct="1"/>
              <a:t>6</a:t>
            </a:fld>
            <a:endParaRPr lang="pt-BR" sz="1400"/>
          </a:p>
        </p:txBody>
      </p:sp>
      <p:sp>
        <p:nvSpPr>
          <p:cNvPr id="415746" name="Rectangle 2"/>
          <p:cNvSpPr>
            <a:spLocks noChangeArrowheads="1"/>
          </p:cNvSpPr>
          <p:nvPr/>
        </p:nvSpPr>
        <p:spPr bwMode="auto">
          <a:xfrm>
            <a:off x="2041525" y="228600"/>
            <a:ext cx="8015288" cy="914400"/>
          </a:xfrm>
          <a:prstGeom prst="rect">
            <a:avLst/>
          </a:prstGeom>
          <a:noFill/>
          <a:ln w="9525">
            <a:noFill/>
            <a:miter lim="800000"/>
            <a:headEnd/>
            <a:tailEnd/>
          </a:ln>
          <a:effectLst/>
        </p:spPr>
        <p:txBody>
          <a:bodyPr anchor="ctr"/>
          <a:lstStyle/>
          <a:p>
            <a:pPr algn="ctr">
              <a:defRPr/>
            </a:pPr>
            <a:r>
              <a:rPr lang="pt-BR" sz="4000" dirty="0">
                <a:solidFill>
                  <a:schemeClr val="tx2"/>
                </a:solidFill>
                <a:latin typeface="Arial" charset="0"/>
              </a:rPr>
              <a:t>Teorema da Projeção Linear</a:t>
            </a:r>
          </a:p>
        </p:txBody>
      </p:sp>
      <p:sp>
        <p:nvSpPr>
          <p:cNvPr id="415747" name="Rectangle 3"/>
          <p:cNvSpPr>
            <a:spLocks noChangeArrowheads="1"/>
          </p:cNvSpPr>
          <p:nvPr/>
        </p:nvSpPr>
        <p:spPr bwMode="auto">
          <a:xfrm>
            <a:off x="1524001" y="1196976"/>
            <a:ext cx="10223714" cy="5661025"/>
          </a:xfrm>
          <a:prstGeom prst="rect">
            <a:avLst/>
          </a:prstGeom>
          <a:noFill/>
          <a:ln w="9525">
            <a:noFill/>
            <a:miter lim="800000"/>
            <a:headEnd/>
            <a:tailEnd/>
          </a:ln>
          <a:effectLst/>
        </p:spPr>
        <p:txBody>
          <a:bodyPr/>
          <a:lstStyle/>
          <a:p>
            <a:pPr marL="342900" indent="-342900">
              <a:lnSpc>
                <a:spcPct val="90000"/>
              </a:lnSpc>
              <a:spcBef>
                <a:spcPct val="20000"/>
              </a:spcBef>
              <a:buClr>
                <a:schemeClr val="hlink"/>
              </a:buClr>
              <a:defRPr/>
            </a:pPr>
            <a:r>
              <a:rPr lang="pt-BR" sz="2800" dirty="0">
                <a:latin typeface="Arial" charset="0"/>
              </a:rPr>
              <a:t>	Objetivo da aproximação de funções: em uma área compacta </a:t>
            </a:r>
            <a:r>
              <a:rPr lang="pt-BR" sz="2800" i="1" dirty="0">
                <a:latin typeface="Arial" charset="0"/>
              </a:rPr>
              <a:t>S</a:t>
            </a:r>
            <a:r>
              <a:rPr lang="pt-BR" sz="2800" dirty="0">
                <a:latin typeface="Arial" charset="0"/>
              </a:rPr>
              <a:t> do espaço de entrada descrever uma função </a:t>
            </a:r>
            <a:r>
              <a:rPr lang="pt-BR" sz="2800" i="1" dirty="0">
                <a:latin typeface="Arial" charset="0"/>
              </a:rPr>
              <a:t>f</a:t>
            </a:r>
            <a:r>
              <a:rPr lang="pt-BR" sz="2800" dirty="0">
                <a:latin typeface="Arial" charset="0"/>
              </a:rPr>
              <a:t>(</a:t>
            </a:r>
            <a:r>
              <a:rPr lang="pt-BR" sz="2800" b="1" i="1" dirty="0">
                <a:latin typeface="Arial" charset="0"/>
              </a:rPr>
              <a:t>x</a:t>
            </a:r>
            <a:r>
              <a:rPr lang="pt-BR" sz="2800" dirty="0">
                <a:latin typeface="Arial" charset="0"/>
              </a:rPr>
              <a:t>), pela combinação de funções </a:t>
            </a:r>
            <a:r>
              <a:rPr lang="pt-BR" sz="2800" dirty="0">
                <a:latin typeface="Arial" charset="0"/>
                <a:sym typeface="Symbol" pitchFamily="18" charset="2"/>
              </a:rPr>
              <a:t></a:t>
            </a:r>
            <a:r>
              <a:rPr lang="pt-BR" sz="2800" baseline="-25000" dirty="0">
                <a:latin typeface="Arial" charset="0"/>
              </a:rPr>
              <a:t>i</a:t>
            </a:r>
            <a:r>
              <a:rPr lang="pt-BR" sz="2800" dirty="0">
                <a:latin typeface="Arial" charset="0"/>
              </a:rPr>
              <a:t>(</a:t>
            </a:r>
            <a:r>
              <a:rPr lang="pt-BR" sz="2800" b="1" i="1" dirty="0">
                <a:latin typeface="Arial" charset="0"/>
              </a:rPr>
              <a:t>x</a:t>
            </a:r>
            <a:r>
              <a:rPr lang="pt-BR" sz="2800" dirty="0">
                <a:latin typeface="Arial" charset="0"/>
              </a:rPr>
              <a:t>) mais simples:</a:t>
            </a:r>
          </a:p>
          <a:p>
            <a:pPr marL="342900" indent="-342900">
              <a:lnSpc>
                <a:spcPct val="90000"/>
              </a:lnSpc>
              <a:spcBef>
                <a:spcPct val="20000"/>
              </a:spcBef>
              <a:buClr>
                <a:schemeClr val="hlink"/>
              </a:buClr>
              <a:defRPr/>
            </a:pPr>
            <a:endParaRPr lang="pt-BR" sz="2800" dirty="0">
              <a:latin typeface="Arial" charset="0"/>
            </a:endParaRPr>
          </a:p>
          <a:p>
            <a:pPr marL="742950" lvl="1" indent="-285750">
              <a:lnSpc>
                <a:spcPct val="90000"/>
              </a:lnSpc>
              <a:spcBef>
                <a:spcPct val="20000"/>
              </a:spcBef>
              <a:defRPr/>
            </a:pPr>
            <a:endParaRPr lang="pt-BR" sz="2800" dirty="0">
              <a:latin typeface="Arial" charset="0"/>
            </a:endParaRPr>
          </a:p>
          <a:p>
            <a:pPr marL="742950" lvl="1" indent="-285750">
              <a:lnSpc>
                <a:spcPct val="90000"/>
              </a:lnSpc>
              <a:spcBef>
                <a:spcPct val="20000"/>
              </a:spcBef>
              <a:defRPr/>
            </a:pPr>
            <a:r>
              <a:rPr lang="pt-BR" sz="2800" dirty="0">
                <a:latin typeface="Arial" charset="0"/>
              </a:rPr>
              <a:t>onde </a:t>
            </a:r>
            <a:r>
              <a:rPr lang="pt-BR" sz="2800" b="1" dirty="0" err="1">
                <a:latin typeface="Arial" charset="0"/>
              </a:rPr>
              <a:t>w</a:t>
            </a:r>
            <a:r>
              <a:rPr lang="pt-BR" sz="2800" baseline="-25000" dirty="0" err="1">
                <a:latin typeface="Arial" charset="0"/>
              </a:rPr>
              <a:t>i</a:t>
            </a:r>
            <a:r>
              <a:rPr lang="pt-BR" sz="2800" dirty="0">
                <a:latin typeface="Arial" charset="0"/>
              </a:rPr>
              <a:t> são elementos reais do vetor </a:t>
            </a:r>
            <a:r>
              <a:rPr lang="pt-BR" sz="2800" b="1" dirty="0">
                <a:latin typeface="Arial" charset="0"/>
              </a:rPr>
              <a:t>w</a:t>
            </a:r>
            <a:r>
              <a:rPr lang="pt-BR" sz="2800" dirty="0">
                <a:latin typeface="Arial" charset="0"/>
              </a:rPr>
              <a:t>=[</a:t>
            </a:r>
            <a:r>
              <a:rPr lang="pt-BR" sz="2800" i="1" dirty="0">
                <a:latin typeface="Arial" charset="0"/>
              </a:rPr>
              <a:t>w</a:t>
            </a:r>
            <a:r>
              <a:rPr lang="pt-BR" sz="2800" baseline="-25000" dirty="0">
                <a:latin typeface="Arial" charset="0"/>
              </a:rPr>
              <a:t>1</a:t>
            </a:r>
            <a:r>
              <a:rPr lang="pt-BR" sz="2800" dirty="0">
                <a:latin typeface="Arial" charset="0"/>
              </a:rPr>
              <a:t>,…,</a:t>
            </a:r>
            <a:r>
              <a:rPr lang="pt-BR" sz="2800" i="1" dirty="0" err="1">
                <a:latin typeface="Arial" charset="0"/>
              </a:rPr>
              <a:t>w</a:t>
            </a:r>
            <a:r>
              <a:rPr lang="pt-BR" sz="2800" baseline="-25000" dirty="0" err="1">
                <a:latin typeface="Arial" charset="0"/>
              </a:rPr>
              <a:t>N</a:t>
            </a:r>
            <a:r>
              <a:rPr lang="pt-BR" sz="2800" dirty="0">
                <a:latin typeface="Arial" charset="0"/>
              </a:rPr>
              <a:t>] tais que</a:t>
            </a:r>
          </a:p>
          <a:p>
            <a:pPr marL="742950" lvl="1" indent="-285750">
              <a:lnSpc>
                <a:spcPct val="90000"/>
              </a:lnSpc>
              <a:spcBef>
                <a:spcPct val="20000"/>
              </a:spcBef>
              <a:defRPr/>
            </a:pPr>
            <a:endParaRPr lang="pt-BR" sz="2800" dirty="0">
              <a:latin typeface="Arial" charset="0"/>
            </a:endParaRPr>
          </a:p>
          <a:p>
            <a:pPr marL="742950" lvl="1" indent="-285750">
              <a:lnSpc>
                <a:spcPct val="90000"/>
              </a:lnSpc>
              <a:spcBef>
                <a:spcPct val="20000"/>
              </a:spcBef>
              <a:defRPr/>
            </a:pPr>
            <a:endParaRPr lang="pt-BR" sz="2800" dirty="0">
              <a:latin typeface="Arial" charset="0"/>
            </a:endParaRPr>
          </a:p>
          <a:p>
            <a:pPr marL="742950" lvl="1" indent="-285750">
              <a:lnSpc>
                <a:spcPct val="90000"/>
              </a:lnSpc>
              <a:spcBef>
                <a:spcPct val="20000"/>
              </a:spcBef>
              <a:defRPr/>
            </a:pPr>
            <a:r>
              <a:rPr lang="pt-BR" sz="2800" dirty="0">
                <a:latin typeface="Arial" charset="0"/>
              </a:rPr>
              <a:t>e </a:t>
            </a:r>
            <a:r>
              <a:rPr lang="pt-BR" sz="2800" dirty="0">
                <a:latin typeface="Arial" charset="0"/>
                <a:sym typeface="Symbol" pitchFamily="18" charset="2"/>
              </a:rPr>
              <a:t></a:t>
            </a:r>
            <a:r>
              <a:rPr lang="pt-BR" sz="2800" dirty="0">
                <a:latin typeface="Arial" charset="0"/>
              </a:rPr>
              <a:t> pode ser arbitrariamente pequeno. </a:t>
            </a:r>
          </a:p>
          <a:p>
            <a:pPr marL="742950" lvl="1" indent="-285750">
              <a:lnSpc>
                <a:spcPct val="90000"/>
              </a:lnSpc>
              <a:spcBef>
                <a:spcPct val="20000"/>
              </a:spcBef>
              <a:defRPr/>
            </a:pPr>
            <a:r>
              <a:rPr lang="pt-BR" sz="2800" dirty="0">
                <a:latin typeface="Arial" charset="0"/>
              </a:rPr>
              <a:t>A função               é chamada de </a:t>
            </a:r>
            <a:r>
              <a:rPr lang="pt-BR" sz="2800" i="1" dirty="0" err="1">
                <a:latin typeface="Arial" charset="0"/>
              </a:rPr>
              <a:t>aproximante</a:t>
            </a:r>
            <a:r>
              <a:rPr lang="pt-BR" sz="2800" dirty="0">
                <a:latin typeface="Arial" charset="0"/>
              </a:rPr>
              <a:t> e as funções {</a:t>
            </a:r>
            <a:r>
              <a:rPr lang="pt-BR" sz="2800" dirty="0">
                <a:latin typeface="Arial" charset="0"/>
                <a:sym typeface="Symbol" pitchFamily="18" charset="2"/>
              </a:rPr>
              <a:t></a:t>
            </a:r>
            <a:r>
              <a:rPr lang="pt-BR" sz="2800" baseline="-25000" dirty="0">
                <a:latin typeface="Arial" charset="0"/>
              </a:rPr>
              <a:t>i</a:t>
            </a:r>
            <a:r>
              <a:rPr lang="pt-BR" sz="2800" dirty="0">
                <a:latin typeface="Arial" charset="0"/>
              </a:rPr>
              <a:t>(</a:t>
            </a:r>
            <a:r>
              <a:rPr lang="pt-BR" sz="2800" b="1" i="1" dirty="0">
                <a:latin typeface="Arial" charset="0"/>
              </a:rPr>
              <a:t>x</a:t>
            </a:r>
            <a:r>
              <a:rPr lang="pt-BR" sz="2800" dirty="0">
                <a:latin typeface="Arial" charset="0"/>
              </a:rPr>
              <a:t>)} são chamadas de </a:t>
            </a:r>
            <a:r>
              <a:rPr lang="pt-BR" sz="2800" i="1" dirty="0">
                <a:latin typeface="Arial" charset="0"/>
              </a:rPr>
              <a:t>funções elementares.</a:t>
            </a:r>
          </a:p>
        </p:txBody>
      </p:sp>
      <p:pic>
        <p:nvPicPr>
          <p:cNvPr id="2" name="Imagem 1"/>
          <p:cNvPicPr>
            <a:picLocks noChangeAspect="1"/>
          </p:cNvPicPr>
          <p:nvPr/>
        </p:nvPicPr>
        <p:blipFill>
          <a:blip r:embed="rId2"/>
          <a:stretch>
            <a:fillRect/>
          </a:stretch>
        </p:blipFill>
        <p:spPr>
          <a:xfrm>
            <a:off x="4460203" y="2366215"/>
            <a:ext cx="2667000" cy="914400"/>
          </a:xfrm>
          <a:prstGeom prst="rect">
            <a:avLst/>
          </a:prstGeom>
        </p:spPr>
      </p:pic>
      <p:pic>
        <p:nvPicPr>
          <p:cNvPr id="3" name="Imagem 2"/>
          <p:cNvPicPr>
            <a:picLocks noChangeAspect="1"/>
          </p:cNvPicPr>
          <p:nvPr/>
        </p:nvPicPr>
        <p:blipFill>
          <a:blip r:embed="rId3"/>
          <a:stretch>
            <a:fillRect/>
          </a:stretch>
        </p:blipFill>
        <p:spPr>
          <a:xfrm>
            <a:off x="5022002" y="3983458"/>
            <a:ext cx="2581275" cy="723900"/>
          </a:xfrm>
          <a:prstGeom prst="rect">
            <a:avLst/>
          </a:prstGeom>
        </p:spPr>
      </p:pic>
      <p:pic>
        <p:nvPicPr>
          <p:cNvPr id="4" name="Imagem 3"/>
          <p:cNvPicPr>
            <a:picLocks noChangeAspect="1"/>
          </p:cNvPicPr>
          <p:nvPr/>
        </p:nvPicPr>
        <p:blipFill>
          <a:blip r:embed="rId4"/>
          <a:stretch>
            <a:fillRect/>
          </a:stretch>
        </p:blipFill>
        <p:spPr>
          <a:xfrm>
            <a:off x="3722096" y="5230056"/>
            <a:ext cx="996805" cy="488818"/>
          </a:xfrm>
          <a:prstGeom prst="rect">
            <a:avLst/>
          </a:prstGeom>
        </p:spPr>
      </p:pic>
    </p:spTree>
    <p:extLst>
      <p:ext uri="{BB962C8B-B14F-4D97-AF65-F5344CB8AC3E}">
        <p14:creationId xmlns:p14="http://schemas.microsoft.com/office/powerpoint/2010/main" val="19276424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Rot="1" noChangeArrowheads="1"/>
          </p:cNvSpPr>
          <p:nvPr>
            <p:ph type="title"/>
          </p:nvPr>
        </p:nvSpPr>
        <p:spPr/>
        <p:txBody>
          <a:bodyPr/>
          <a:lstStyle/>
          <a:p>
            <a:pPr eaLnBrk="1" hangingPunct="1">
              <a:defRPr/>
            </a:pPr>
            <a:r>
              <a:rPr lang="en-US"/>
              <a:t>Arquitetura das RNAs</a:t>
            </a:r>
          </a:p>
        </p:txBody>
      </p:sp>
      <p:sp>
        <p:nvSpPr>
          <p:cNvPr id="172035" name="Rectangle 3"/>
          <p:cNvSpPr>
            <a:spLocks noGrp="1" noRot="1" noChangeArrowheads="1"/>
          </p:cNvSpPr>
          <p:nvPr>
            <p:ph type="body" idx="1"/>
          </p:nvPr>
        </p:nvSpPr>
        <p:spPr>
          <a:xfrm>
            <a:off x="1825625" y="1412875"/>
            <a:ext cx="10139067" cy="5220400"/>
          </a:xfrm>
        </p:spPr>
        <p:txBody>
          <a:bodyPr>
            <a:noAutofit/>
          </a:bodyPr>
          <a:lstStyle/>
          <a:p>
            <a:pPr eaLnBrk="1" hangingPunct="1">
              <a:lnSpc>
                <a:spcPct val="80000"/>
              </a:lnSpc>
              <a:defRPr/>
            </a:pPr>
            <a:r>
              <a:rPr lang="en-US" sz="3200" dirty="0"/>
              <a:t>Uma </a:t>
            </a:r>
            <a:r>
              <a:rPr lang="en-US" sz="3200" dirty="0" err="1"/>
              <a:t>rede</a:t>
            </a:r>
            <a:r>
              <a:rPr lang="en-US" sz="3200" dirty="0"/>
              <a:t> neural artificial é </a:t>
            </a:r>
            <a:r>
              <a:rPr lang="en-US" sz="3200" dirty="0" err="1"/>
              <a:t>composta</a:t>
            </a:r>
            <a:r>
              <a:rPr lang="en-US" sz="3200" dirty="0"/>
              <a:t> </a:t>
            </a:r>
            <a:r>
              <a:rPr lang="en-US" sz="3200" dirty="0" err="1"/>
              <a:t>por</a:t>
            </a:r>
            <a:r>
              <a:rPr lang="en-US" sz="3200" dirty="0"/>
              <a:t> </a:t>
            </a:r>
            <a:r>
              <a:rPr lang="en-US" sz="3200" dirty="0" err="1"/>
              <a:t>várias</a:t>
            </a:r>
            <a:r>
              <a:rPr lang="en-US" sz="3200" dirty="0"/>
              <a:t> </a:t>
            </a:r>
            <a:r>
              <a:rPr lang="en-US" sz="3200" dirty="0" err="1"/>
              <a:t>unidades</a:t>
            </a:r>
            <a:r>
              <a:rPr lang="en-US" sz="3200" dirty="0"/>
              <a:t> de </a:t>
            </a:r>
            <a:r>
              <a:rPr lang="en-US" sz="3200" dirty="0" err="1"/>
              <a:t>processamento</a:t>
            </a:r>
            <a:r>
              <a:rPr lang="en-US" sz="3200" dirty="0"/>
              <a:t> (</a:t>
            </a:r>
            <a:r>
              <a:rPr lang="en-US" sz="3200" dirty="0" err="1"/>
              <a:t>neurônios</a:t>
            </a:r>
            <a:r>
              <a:rPr lang="en-US" sz="3200" dirty="0"/>
              <a:t>), </a:t>
            </a:r>
            <a:r>
              <a:rPr lang="en-US" sz="3200" dirty="0" err="1"/>
              <a:t>cujo</a:t>
            </a:r>
            <a:r>
              <a:rPr lang="en-US" sz="3200" dirty="0"/>
              <a:t> </a:t>
            </a:r>
            <a:r>
              <a:rPr lang="en-US" sz="3200" dirty="0" err="1"/>
              <a:t>funcionamento</a:t>
            </a:r>
            <a:r>
              <a:rPr lang="en-US" sz="3200" dirty="0"/>
              <a:t> é </a:t>
            </a:r>
            <a:r>
              <a:rPr lang="en-US" sz="3200" dirty="0" err="1"/>
              <a:t>bastante</a:t>
            </a:r>
            <a:r>
              <a:rPr lang="en-US" sz="3200" dirty="0"/>
              <a:t> simples. </a:t>
            </a:r>
          </a:p>
          <a:p>
            <a:pPr eaLnBrk="1" hangingPunct="1">
              <a:lnSpc>
                <a:spcPct val="80000"/>
              </a:lnSpc>
              <a:defRPr/>
            </a:pPr>
            <a:r>
              <a:rPr lang="en-US" sz="3200" dirty="0" err="1"/>
              <a:t>Essas</a:t>
            </a:r>
            <a:r>
              <a:rPr lang="en-US" sz="3200" dirty="0"/>
              <a:t> </a:t>
            </a:r>
            <a:r>
              <a:rPr lang="en-US" sz="3200" dirty="0" err="1"/>
              <a:t>unidades</a:t>
            </a:r>
            <a:r>
              <a:rPr lang="en-US" sz="3200" dirty="0"/>
              <a:t>, </a:t>
            </a:r>
            <a:r>
              <a:rPr lang="en-US" sz="3200" dirty="0" err="1"/>
              <a:t>geralmente</a:t>
            </a:r>
            <a:r>
              <a:rPr lang="en-US" sz="3200" dirty="0"/>
              <a:t> </a:t>
            </a:r>
            <a:r>
              <a:rPr lang="en-US" sz="3200" dirty="0" err="1"/>
              <a:t>são</a:t>
            </a:r>
            <a:r>
              <a:rPr lang="en-US" sz="3200" dirty="0"/>
              <a:t> </a:t>
            </a:r>
            <a:r>
              <a:rPr lang="en-US" sz="3200" dirty="0" err="1"/>
              <a:t>conectadas</a:t>
            </a:r>
            <a:r>
              <a:rPr lang="en-US" sz="3200" dirty="0"/>
              <a:t> </a:t>
            </a:r>
            <a:r>
              <a:rPr lang="en-US" sz="3200" dirty="0" err="1"/>
              <a:t>por</a:t>
            </a:r>
            <a:r>
              <a:rPr lang="en-US" sz="3200" dirty="0"/>
              <a:t> </a:t>
            </a:r>
            <a:r>
              <a:rPr lang="en-US" sz="3200" dirty="0" err="1"/>
              <a:t>canais</a:t>
            </a:r>
            <a:r>
              <a:rPr lang="en-US" sz="3200" dirty="0"/>
              <a:t> de </a:t>
            </a:r>
            <a:r>
              <a:rPr lang="en-US" sz="3200" dirty="0" err="1"/>
              <a:t>comunicação</a:t>
            </a:r>
            <a:r>
              <a:rPr lang="en-US" sz="3200" dirty="0"/>
              <a:t> </a:t>
            </a:r>
            <a:r>
              <a:rPr lang="en-US" sz="3200" dirty="0" err="1"/>
              <a:t>que</a:t>
            </a:r>
            <a:r>
              <a:rPr lang="en-US" sz="3200" dirty="0"/>
              <a:t> </a:t>
            </a:r>
            <a:r>
              <a:rPr lang="en-US" sz="3200" dirty="0" err="1"/>
              <a:t>estão</a:t>
            </a:r>
            <a:r>
              <a:rPr lang="en-US" sz="3200" dirty="0"/>
              <a:t> </a:t>
            </a:r>
            <a:r>
              <a:rPr lang="en-US" sz="3200" dirty="0" err="1"/>
              <a:t>associados</a:t>
            </a:r>
            <a:r>
              <a:rPr lang="en-US" sz="3200" dirty="0"/>
              <a:t> a </a:t>
            </a:r>
            <a:r>
              <a:rPr lang="en-US" sz="3200" dirty="0" err="1"/>
              <a:t>determinado</a:t>
            </a:r>
            <a:r>
              <a:rPr lang="en-US" sz="3200" dirty="0"/>
              <a:t> peso. </a:t>
            </a:r>
          </a:p>
          <a:p>
            <a:pPr eaLnBrk="1" hangingPunct="1">
              <a:lnSpc>
                <a:spcPct val="80000"/>
              </a:lnSpc>
              <a:defRPr/>
            </a:pPr>
            <a:r>
              <a:rPr lang="en-US" sz="3200" dirty="0"/>
              <a:t>As </a:t>
            </a:r>
            <a:r>
              <a:rPr lang="en-US" sz="3200" dirty="0" err="1"/>
              <a:t>unidades</a:t>
            </a:r>
            <a:r>
              <a:rPr lang="en-US" sz="3200" dirty="0"/>
              <a:t> </a:t>
            </a:r>
            <a:r>
              <a:rPr lang="en-US" sz="3200" dirty="0" err="1"/>
              <a:t>fazem</a:t>
            </a:r>
            <a:r>
              <a:rPr lang="en-US" sz="3200" dirty="0"/>
              <a:t> </a:t>
            </a:r>
            <a:r>
              <a:rPr lang="en-US" sz="3200" dirty="0" err="1"/>
              <a:t>operações</a:t>
            </a:r>
            <a:r>
              <a:rPr lang="en-US" sz="3200" dirty="0"/>
              <a:t> </a:t>
            </a:r>
            <a:r>
              <a:rPr lang="en-US" sz="3200" dirty="0" err="1"/>
              <a:t>apenas</a:t>
            </a:r>
            <a:r>
              <a:rPr lang="en-US" sz="3200" dirty="0"/>
              <a:t> </a:t>
            </a:r>
            <a:r>
              <a:rPr lang="en-US" sz="3200" dirty="0" err="1"/>
              <a:t>sobre</a:t>
            </a:r>
            <a:r>
              <a:rPr lang="en-US" sz="3200" dirty="0"/>
              <a:t> </a:t>
            </a:r>
            <a:r>
              <a:rPr lang="en-US" sz="3200" dirty="0" err="1"/>
              <a:t>seus</a:t>
            </a:r>
            <a:r>
              <a:rPr lang="en-US" sz="3200" dirty="0"/>
              <a:t> dados </a:t>
            </a:r>
            <a:r>
              <a:rPr lang="en-US" sz="3200" dirty="0" err="1"/>
              <a:t>locais</a:t>
            </a:r>
            <a:r>
              <a:rPr lang="en-US" sz="3200" dirty="0"/>
              <a:t>, </a:t>
            </a:r>
            <a:r>
              <a:rPr lang="en-US" sz="3200" dirty="0" err="1"/>
              <a:t>que</a:t>
            </a:r>
            <a:r>
              <a:rPr lang="en-US" sz="3200" dirty="0"/>
              <a:t> </a:t>
            </a:r>
            <a:r>
              <a:rPr lang="en-US" sz="3200" dirty="0" err="1"/>
              <a:t>são</a:t>
            </a:r>
            <a:r>
              <a:rPr lang="en-US" sz="3200" dirty="0"/>
              <a:t> </a:t>
            </a:r>
            <a:r>
              <a:rPr lang="en-US" sz="3200" dirty="0" err="1"/>
              <a:t>entradas</a:t>
            </a:r>
            <a:r>
              <a:rPr lang="en-US" sz="3200" dirty="0"/>
              <a:t> </a:t>
            </a:r>
            <a:r>
              <a:rPr lang="en-US" sz="3200" dirty="0" err="1"/>
              <a:t>recebidas</a:t>
            </a:r>
            <a:r>
              <a:rPr lang="en-US" sz="3200" dirty="0"/>
              <a:t> </a:t>
            </a:r>
            <a:r>
              <a:rPr lang="en-US" sz="3200" dirty="0" err="1"/>
              <a:t>pelas</a:t>
            </a:r>
            <a:r>
              <a:rPr lang="en-US" sz="3200" dirty="0"/>
              <a:t> </a:t>
            </a:r>
            <a:r>
              <a:rPr lang="en-US" sz="3200" dirty="0" err="1"/>
              <a:t>suas</a:t>
            </a:r>
            <a:r>
              <a:rPr lang="en-US" sz="3200" dirty="0"/>
              <a:t> </a:t>
            </a:r>
            <a:r>
              <a:rPr lang="en-US" sz="3200" dirty="0" err="1"/>
              <a:t>conexões</a:t>
            </a:r>
            <a:r>
              <a:rPr lang="en-US" sz="3200" dirty="0"/>
              <a:t>. </a:t>
            </a:r>
          </a:p>
          <a:p>
            <a:pPr eaLnBrk="1" hangingPunct="1">
              <a:lnSpc>
                <a:spcPct val="80000"/>
              </a:lnSpc>
              <a:defRPr/>
            </a:pPr>
            <a:r>
              <a:rPr lang="en-US" sz="3200" dirty="0"/>
              <a:t>O </a:t>
            </a:r>
            <a:r>
              <a:rPr lang="en-US" sz="3200" dirty="0" err="1"/>
              <a:t>comportamento</a:t>
            </a:r>
            <a:r>
              <a:rPr lang="en-US" sz="3200" dirty="0"/>
              <a:t> </a:t>
            </a:r>
            <a:r>
              <a:rPr lang="en-US" sz="3200" dirty="0" err="1"/>
              <a:t>inteligente</a:t>
            </a:r>
            <a:r>
              <a:rPr lang="en-US" sz="3200" dirty="0"/>
              <a:t> de </a:t>
            </a:r>
            <a:r>
              <a:rPr lang="en-US" sz="3200" dirty="0" err="1"/>
              <a:t>uma</a:t>
            </a:r>
            <a:r>
              <a:rPr lang="en-US" sz="3200" dirty="0"/>
              <a:t> </a:t>
            </a:r>
            <a:r>
              <a:rPr lang="en-US" sz="3200" dirty="0" err="1"/>
              <a:t>Rede</a:t>
            </a:r>
            <a:r>
              <a:rPr lang="en-US" sz="3200" dirty="0"/>
              <a:t> Neural Artificial </a:t>
            </a:r>
            <a:r>
              <a:rPr lang="en-US" sz="3200" dirty="0" err="1"/>
              <a:t>vem</a:t>
            </a:r>
            <a:r>
              <a:rPr lang="en-US" sz="3200" dirty="0"/>
              <a:t> das </a:t>
            </a:r>
            <a:r>
              <a:rPr lang="en-US" sz="3200" dirty="0" err="1"/>
              <a:t>interações</a:t>
            </a:r>
            <a:r>
              <a:rPr lang="en-US" sz="3200" dirty="0"/>
              <a:t> entre as </a:t>
            </a:r>
            <a:r>
              <a:rPr lang="en-US" sz="3200" dirty="0" err="1"/>
              <a:t>unidades</a:t>
            </a:r>
            <a:r>
              <a:rPr lang="en-US" sz="3200" dirty="0"/>
              <a:t> de </a:t>
            </a:r>
            <a:r>
              <a:rPr lang="en-US" sz="3200" dirty="0" err="1"/>
              <a:t>processamento</a:t>
            </a:r>
            <a:r>
              <a:rPr lang="en-US" sz="3200" dirty="0"/>
              <a:t> da </a:t>
            </a:r>
            <a:r>
              <a:rPr lang="en-US" sz="3200" dirty="0" err="1"/>
              <a:t>rede</a:t>
            </a:r>
            <a:r>
              <a:rPr lang="en-US" sz="3200" dirty="0"/>
              <a:t>.</a:t>
            </a:r>
          </a:p>
        </p:txBody>
      </p:sp>
    </p:spTree>
    <p:extLst>
      <p:ext uri="{BB962C8B-B14F-4D97-AF65-F5344CB8AC3E}">
        <p14:creationId xmlns:p14="http://schemas.microsoft.com/office/powerpoint/2010/main" val="23119273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Rot="1" noChangeArrowheads="1"/>
          </p:cNvSpPr>
          <p:nvPr>
            <p:ph type="title"/>
          </p:nvPr>
        </p:nvSpPr>
        <p:spPr/>
        <p:txBody>
          <a:bodyPr/>
          <a:lstStyle/>
          <a:p>
            <a:pPr eaLnBrk="1" hangingPunct="1">
              <a:defRPr/>
            </a:pPr>
            <a:r>
              <a:rPr lang="pt-BR" dirty="0"/>
              <a:t>Características </a:t>
            </a:r>
            <a:r>
              <a:rPr lang="en-US" dirty="0" err="1"/>
              <a:t>Gerais</a:t>
            </a:r>
            <a:r>
              <a:rPr lang="en-US" dirty="0"/>
              <a:t> das RNAs</a:t>
            </a:r>
          </a:p>
        </p:txBody>
      </p:sp>
      <p:sp>
        <p:nvSpPr>
          <p:cNvPr id="174083" name="Rectangle 3"/>
          <p:cNvSpPr>
            <a:spLocks noGrp="1" noRot="1" noChangeArrowheads="1"/>
          </p:cNvSpPr>
          <p:nvPr>
            <p:ph type="body" idx="1"/>
          </p:nvPr>
        </p:nvSpPr>
        <p:spPr>
          <a:xfrm>
            <a:off x="2209800" y="1484313"/>
            <a:ext cx="9723895" cy="5040312"/>
          </a:xfrm>
        </p:spPr>
        <p:txBody>
          <a:bodyPr>
            <a:noAutofit/>
          </a:bodyPr>
          <a:lstStyle/>
          <a:p>
            <a:pPr eaLnBrk="1" hangingPunct="1">
              <a:lnSpc>
                <a:spcPct val="90000"/>
              </a:lnSpc>
              <a:defRPr/>
            </a:pPr>
            <a:r>
              <a:rPr lang="pt-BR" sz="2800" dirty="0"/>
              <a:t>São modelos adaptativos treináveis</a:t>
            </a:r>
          </a:p>
          <a:p>
            <a:pPr eaLnBrk="1" hangingPunct="1">
              <a:lnSpc>
                <a:spcPct val="90000"/>
              </a:lnSpc>
              <a:defRPr/>
            </a:pPr>
            <a:r>
              <a:rPr lang="pt-BR" sz="2800" dirty="0"/>
              <a:t>Podem representar domínios complexos (não lineares)</a:t>
            </a:r>
          </a:p>
          <a:p>
            <a:pPr eaLnBrk="1" hangingPunct="1">
              <a:lnSpc>
                <a:spcPct val="90000"/>
              </a:lnSpc>
              <a:defRPr/>
            </a:pPr>
            <a:r>
              <a:rPr lang="pt-BR" sz="2800" dirty="0"/>
              <a:t>São capazes de generalização diante de informação incompleta</a:t>
            </a:r>
          </a:p>
          <a:p>
            <a:pPr eaLnBrk="1" hangingPunct="1">
              <a:lnSpc>
                <a:spcPct val="90000"/>
              </a:lnSpc>
              <a:defRPr/>
            </a:pPr>
            <a:r>
              <a:rPr lang="pt-BR" sz="2800" dirty="0"/>
              <a:t>Robustos</a:t>
            </a:r>
          </a:p>
          <a:p>
            <a:pPr eaLnBrk="1" hangingPunct="1">
              <a:lnSpc>
                <a:spcPct val="90000"/>
              </a:lnSpc>
              <a:defRPr/>
            </a:pPr>
            <a:r>
              <a:rPr lang="pt-BR" sz="2800" dirty="0"/>
              <a:t>São capazes de fazer armazenamento associativo de informações</a:t>
            </a:r>
          </a:p>
          <a:p>
            <a:pPr eaLnBrk="1" hangingPunct="1">
              <a:lnSpc>
                <a:spcPct val="90000"/>
              </a:lnSpc>
              <a:defRPr/>
            </a:pPr>
            <a:r>
              <a:rPr lang="pt-BR" sz="2800" dirty="0"/>
              <a:t>Processam informações Espaço/temporais</a:t>
            </a:r>
          </a:p>
          <a:p>
            <a:pPr eaLnBrk="1" hangingPunct="1">
              <a:lnSpc>
                <a:spcPct val="90000"/>
              </a:lnSpc>
              <a:defRPr/>
            </a:pPr>
            <a:r>
              <a:rPr lang="pt-BR" sz="2800" dirty="0"/>
              <a:t>Possuem grande paralelismo, o que lhe conferem rapidez de processamento</a:t>
            </a:r>
            <a:endParaRPr lang="en-US" sz="2800" dirty="0"/>
          </a:p>
        </p:txBody>
      </p:sp>
    </p:spTree>
    <p:extLst>
      <p:ext uri="{BB962C8B-B14F-4D97-AF65-F5344CB8AC3E}">
        <p14:creationId xmlns:p14="http://schemas.microsoft.com/office/powerpoint/2010/main" val="11253775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Rot="1" noChangeArrowheads="1"/>
          </p:cNvSpPr>
          <p:nvPr>
            <p:ph type="title"/>
          </p:nvPr>
        </p:nvSpPr>
        <p:spPr>
          <a:xfrm>
            <a:off x="1825625" y="391465"/>
            <a:ext cx="8510588" cy="1325563"/>
          </a:xfrm>
        </p:spPr>
        <p:txBody>
          <a:bodyPr/>
          <a:lstStyle/>
          <a:p>
            <a:pPr eaLnBrk="1" hangingPunct="1">
              <a:defRPr/>
            </a:pPr>
            <a:r>
              <a:rPr lang="pt-BR" sz="3200" dirty="0"/>
              <a:t>Tipos de Redes Neurais Artificiais</a:t>
            </a:r>
          </a:p>
        </p:txBody>
      </p:sp>
      <p:sp>
        <p:nvSpPr>
          <p:cNvPr id="138243" name="Rectangle 3"/>
          <p:cNvSpPr>
            <a:spLocks noGrp="1" noRot="1" noChangeArrowheads="1"/>
          </p:cNvSpPr>
          <p:nvPr>
            <p:ph type="body" idx="1"/>
          </p:nvPr>
        </p:nvSpPr>
        <p:spPr>
          <a:xfrm>
            <a:off x="1825625" y="1341439"/>
            <a:ext cx="10366375" cy="4344987"/>
          </a:xfrm>
        </p:spPr>
        <p:txBody>
          <a:bodyPr>
            <a:normAutofit lnSpcReduction="10000"/>
          </a:bodyPr>
          <a:lstStyle/>
          <a:p>
            <a:pPr eaLnBrk="1" hangingPunct="1">
              <a:buFont typeface="Wingdings" panose="05000000000000000000" pitchFamily="2" charset="2"/>
              <a:buNone/>
              <a:defRPr/>
            </a:pPr>
            <a:r>
              <a:rPr lang="pt-BR" sz="3600" dirty="0"/>
              <a:t>Existem basicamente 3 tipos básicos de arquitetura de </a:t>
            </a:r>
            <a:r>
              <a:rPr lang="pt-BR" sz="3600" dirty="0" err="1"/>
              <a:t>RNAs</a:t>
            </a:r>
            <a:r>
              <a:rPr lang="pt-BR" sz="3600" dirty="0"/>
              <a:t>:</a:t>
            </a:r>
          </a:p>
          <a:p>
            <a:pPr eaLnBrk="1" hangingPunct="1">
              <a:defRPr/>
            </a:pPr>
            <a:endParaRPr lang="pt-BR" sz="3600" dirty="0"/>
          </a:p>
          <a:p>
            <a:pPr lvl="1" eaLnBrk="1" hangingPunct="1">
              <a:defRPr/>
            </a:pPr>
            <a:r>
              <a:rPr lang="pt-BR" sz="2800" dirty="0" err="1"/>
              <a:t>Feedforward</a:t>
            </a:r>
            <a:r>
              <a:rPr lang="pt-BR" sz="2800" dirty="0"/>
              <a:t> de uma única camada</a:t>
            </a:r>
          </a:p>
          <a:p>
            <a:pPr lvl="1" eaLnBrk="1" hangingPunct="1">
              <a:defRPr/>
            </a:pPr>
            <a:endParaRPr lang="pt-BR" sz="2800" dirty="0"/>
          </a:p>
          <a:p>
            <a:pPr lvl="1" eaLnBrk="1" hangingPunct="1">
              <a:defRPr/>
            </a:pPr>
            <a:r>
              <a:rPr lang="pt-BR" sz="2800" dirty="0" err="1"/>
              <a:t>Feedforward</a:t>
            </a:r>
            <a:r>
              <a:rPr lang="pt-BR" sz="2800" dirty="0"/>
              <a:t> de múltiplas camadas e</a:t>
            </a:r>
          </a:p>
          <a:p>
            <a:pPr lvl="1" eaLnBrk="1" hangingPunct="1">
              <a:defRPr/>
            </a:pPr>
            <a:endParaRPr lang="pt-BR" sz="2800" dirty="0"/>
          </a:p>
          <a:p>
            <a:pPr lvl="1" eaLnBrk="1" hangingPunct="1">
              <a:defRPr/>
            </a:pPr>
            <a:r>
              <a:rPr lang="pt-BR" sz="2800" dirty="0"/>
              <a:t>Redes recorrentes.</a:t>
            </a:r>
          </a:p>
        </p:txBody>
      </p:sp>
    </p:spTree>
    <p:extLst>
      <p:ext uri="{BB962C8B-B14F-4D97-AF65-F5344CB8AC3E}">
        <p14:creationId xmlns:p14="http://schemas.microsoft.com/office/powerpoint/2010/main" val="20763744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noRot="1" noChangeArrowheads="1"/>
          </p:cNvSpPr>
          <p:nvPr>
            <p:ph type="body" idx="1"/>
          </p:nvPr>
        </p:nvSpPr>
        <p:spPr>
          <a:xfrm>
            <a:off x="1659314" y="599268"/>
            <a:ext cx="10413866" cy="5584556"/>
          </a:xfrm>
        </p:spPr>
        <p:txBody>
          <a:bodyPr>
            <a:noAutofit/>
          </a:bodyPr>
          <a:lstStyle/>
          <a:p>
            <a:pPr eaLnBrk="1" hangingPunct="1">
              <a:lnSpc>
                <a:spcPct val="90000"/>
              </a:lnSpc>
              <a:defRPr/>
            </a:pPr>
            <a:r>
              <a:rPr lang="pt-BR" sz="3200" dirty="0"/>
              <a:t>Usualmente as camadas são classificadas em três grupos:</a:t>
            </a:r>
          </a:p>
          <a:p>
            <a:pPr lvl="1" eaLnBrk="1" hangingPunct="1">
              <a:lnSpc>
                <a:spcPct val="90000"/>
              </a:lnSpc>
              <a:defRPr/>
            </a:pPr>
            <a:r>
              <a:rPr lang="pt-BR" sz="2800" dirty="0"/>
              <a:t>Camada de Entrada: onde os padrões são apresentados à rede; </a:t>
            </a:r>
          </a:p>
          <a:p>
            <a:pPr lvl="1" eaLnBrk="1" hangingPunct="1">
              <a:lnSpc>
                <a:spcPct val="90000"/>
              </a:lnSpc>
              <a:defRPr/>
            </a:pPr>
            <a:r>
              <a:rPr lang="pt-BR" sz="2800" dirty="0"/>
              <a:t>Camadas Intermediárias ou Ocultas: onde é feita a maior parte do processamento, através das conexões ponderadas; podem ser consideradas como extratoras de características; </a:t>
            </a:r>
          </a:p>
          <a:p>
            <a:pPr lvl="1" eaLnBrk="1" hangingPunct="1">
              <a:lnSpc>
                <a:spcPct val="90000"/>
              </a:lnSpc>
              <a:defRPr/>
            </a:pPr>
            <a:r>
              <a:rPr lang="pt-BR" sz="2800" dirty="0"/>
              <a:t>Camada de Saída: onde o resultado final é concluído e apresentado. </a:t>
            </a:r>
            <a:br>
              <a:rPr lang="pt-BR" sz="2800" dirty="0"/>
            </a:br>
            <a:endParaRPr lang="pt-BR" sz="2800" dirty="0"/>
          </a:p>
          <a:p>
            <a:pPr eaLnBrk="1" hangingPunct="1">
              <a:lnSpc>
                <a:spcPct val="90000"/>
              </a:lnSpc>
              <a:defRPr/>
            </a:pPr>
            <a:endParaRPr lang="pt-BR" sz="3200" dirty="0"/>
          </a:p>
        </p:txBody>
      </p:sp>
    </p:spTree>
    <p:extLst>
      <p:ext uri="{BB962C8B-B14F-4D97-AF65-F5344CB8AC3E}">
        <p14:creationId xmlns:p14="http://schemas.microsoft.com/office/powerpoint/2010/main" val="27397338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187" name="Group 11"/>
          <p:cNvGrpSpPr>
            <a:grpSpLocks/>
          </p:cNvGrpSpPr>
          <p:nvPr/>
        </p:nvGrpSpPr>
        <p:grpSpPr bwMode="auto">
          <a:xfrm>
            <a:off x="1558925" y="692150"/>
            <a:ext cx="8821266" cy="5875338"/>
            <a:chOff x="1377" y="1434"/>
            <a:chExt cx="2363" cy="1618"/>
          </a:xfrm>
        </p:grpSpPr>
        <p:pic>
          <p:nvPicPr>
            <p:cNvPr id="93188" name="Picture 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3" y="1434"/>
              <a:ext cx="1384" cy="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Rectangle 5"/>
            <p:cNvSpPr>
              <a:spLocks noChangeArrowheads="1"/>
            </p:cNvSpPr>
            <p:nvPr/>
          </p:nvSpPr>
          <p:spPr bwMode="auto">
            <a:xfrm>
              <a:off x="1377" y="2647"/>
              <a:ext cx="342"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sz="2400">
                  <a:solidFill>
                    <a:schemeClr val="tx1"/>
                  </a:solidFill>
                  <a:latin typeface="Arial" panose="020B0604020202020204" pitchFamily="34" charset="0"/>
                </a:defRPr>
              </a:lvl1pPr>
              <a:lvl2pPr marL="742950" indent="-285750" defTabSz="762000" eaLnBrk="0" hangingPunct="0">
                <a:defRPr sz="2400">
                  <a:solidFill>
                    <a:schemeClr val="tx1"/>
                  </a:solidFill>
                  <a:latin typeface="Arial" panose="020B0604020202020204" pitchFamily="34" charset="0"/>
                </a:defRPr>
              </a:lvl2pPr>
              <a:lvl3pPr marL="1143000" indent="-228600" defTabSz="762000" eaLnBrk="0" hangingPunct="0">
                <a:defRPr sz="2400">
                  <a:solidFill>
                    <a:schemeClr val="tx1"/>
                  </a:solidFill>
                  <a:latin typeface="Arial" panose="020B0604020202020204" pitchFamily="34" charset="0"/>
                </a:defRPr>
              </a:lvl3pPr>
              <a:lvl4pPr marL="1600200" indent="-228600" defTabSz="762000" eaLnBrk="0" hangingPunct="0">
                <a:defRPr sz="2400">
                  <a:solidFill>
                    <a:schemeClr val="tx1"/>
                  </a:solidFill>
                  <a:latin typeface="Arial" panose="020B0604020202020204" pitchFamily="34" charset="0"/>
                </a:defRPr>
              </a:lvl4pPr>
              <a:lvl5pPr marL="2057400" indent="-228600" defTabSz="762000" eaLnBrk="0" hangingPunct="0">
                <a:defRPr sz="2400">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sz="2400">
                  <a:solidFill>
                    <a:schemeClr val="tx1"/>
                  </a:solidFill>
                  <a:latin typeface="Arial" panose="020B0604020202020204" pitchFamily="34" charset="0"/>
                </a:defRPr>
              </a:lvl9pPr>
            </a:lstStyle>
            <a:p>
              <a:pPr algn="ctr">
                <a:lnSpc>
                  <a:spcPct val="90000"/>
                </a:lnSpc>
              </a:pPr>
              <a:r>
                <a:rPr lang="pt-BR" sz="1800"/>
                <a:t>camada</a:t>
              </a:r>
            </a:p>
            <a:p>
              <a:pPr algn="ctr">
                <a:lnSpc>
                  <a:spcPct val="90000"/>
                </a:lnSpc>
              </a:pPr>
              <a:r>
                <a:rPr lang="pt-BR" sz="1800"/>
                <a:t>de entrada</a:t>
              </a:r>
            </a:p>
          </p:txBody>
        </p:sp>
        <p:sp>
          <p:nvSpPr>
            <p:cNvPr id="93190" name="Line 6"/>
            <p:cNvSpPr>
              <a:spLocks noChangeShapeType="1"/>
            </p:cNvSpPr>
            <p:nvPr/>
          </p:nvSpPr>
          <p:spPr bwMode="auto">
            <a:xfrm flipV="1">
              <a:off x="1820" y="2362"/>
              <a:ext cx="287" cy="287"/>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pt-BR"/>
            </a:p>
          </p:txBody>
        </p:sp>
        <p:sp>
          <p:nvSpPr>
            <p:cNvPr id="93191" name="Rectangle 7"/>
            <p:cNvSpPr>
              <a:spLocks noChangeArrowheads="1"/>
            </p:cNvSpPr>
            <p:nvPr/>
          </p:nvSpPr>
          <p:spPr bwMode="auto">
            <a:xfrm>
              <a:off x="3453" y="2808"/>
              <a:ext cx="287"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sz="2400">
                  <a:solidFill>
                    <a:schemeClr val="tx1"/>
                  </a:solidFill>
                  <a:latin typeface="Arial" panose="020B0604020202020204" pitchFamily="34" charset="0"/>
                </a:defRPr>
              </a:lvl1pPr>
              <a:lvl2pPr marL="742950" indent="-285750" defTabSz="762000" eaLnBrk="0" hangingPunct="0">
                <a:defRPr sz="2400">
                  <a:solidFill>
                    <a:schemeClr val="tx1"/>
                  </a:solidFill>
                  <a:latin typeface="Arial" panose="020B0604020202020204" pitchFamily="34" charset="0"/>
                </a:defRPr>
              </a:lvl2pPr>
              <a:lvl3pPr marL="1143000" indent="-228600" defTabSz="762000" eaLnBrk="0" hangingPunct="0">
                <a:defRPr sz="2400">
                  <a:solidFill>
                    <a:schemeClr val="tx1"/>
                  </a:solidFill>
                  <a:latin typeface="Arial" panose="020B0604020202020204" pitchFamily="34" charset="0"/>
                </a:defRPr>
              </a:lvl3pPr>
              <a:lvl4pPr marL="1600200" indent="-228600" defTabSz="762000" eaLnBrk="0" hangingPunct="0">
                <a:defRPr sz="2400">
                  <a:solidFill>
                    <a:schemeClr val="tx1"/>
                  </a:solidFill>
                  <a:latin typeface="Arial" panose="020B0604020202020204" pitchFamily="34" charset="0"/>
                </a:defRPr>
              </a:lvl4pPr>
              <a:lvl5pPr marL="2057400" indent="-228600" defTabSz="762000" eaLnBrk="0" hangingPunct="0">
                <a:defRPr sz="2400">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sz="2400">
                  <a:solidFill>
                    <a:schemeClr val="tx1"/>
                  </a:solidFill>
                  <a:latin typeface="Arial" panose="020B0604020202020204" pitchFamily="34" charset="0"/>
                </a:defRPr>
              </a:lvl9pPr>
            </a:lstStyle>
            <a:p>
              <a:pPr algn="ctr">
                <a:lnSpc>
                  <a:spcPct val="90000"/>
                </a:lnSpc>
              </a:pPr>
              <a:r>
                <a:rPr lang="pt-BR" sz="1800"/>
                <a:t>camada</a:t>
              </a:r>
            </a:p>
            <a:p>
              <a:pPr algn="ctr">
                <a:lnSpc>
                  <a:spcPct val="90000"/>
                </a:lnSpc>
              </a:pPr>
              <a:r>
                <a:rPr lang="pt-BR" sz="1800"/>
                <a:t>de saída</a:t>
              </a:r>
            </a:p>
          </p:txBody>
        </p:sp>
        <p:sp>
          <p:nvSpPr>
            <p:cNvPr id="93192" name="Line 8"/>
            <p:cNvSpPr>
              <a:spLocks noChangeShapeType="1"/>
            </p:cNvSpPr>
            <p:nvPr/>
          </p:nvSpPr>
          <p:spPr bwMode="auto">
            <a:xfrm flipH="1" flipV="1">
              <a:off x="3302" y="2427"/>
              <a:ext cx="143" cy="33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pt-BR"/>
            </a:p>
          </p:txBody>
        </p:sp>
        <p:sp>
          <p:nvSpPr>
            <p:cNvPr id="93193" name="Rectangle 9"/>
            <p:cNvSpPr>
              <a:spLocks noChangeArrowheads="1"/>
            </p:cNvSpPr>
            <p:nvPr/>
          </p:nvSpPr>
          <p:spPr bwMode="auto">
            <a:xfrm>
              <a:off x="2472" y="2890"/>
              <a:ext cx="329"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defTabSz="762000" eaLnBrk="0" hangingPunct="0">
                <a:defRPr sz="2400">
                  <a:solidFill>
                    <a:schemeClr val="tx1"/>
                  </a:solidFill>
                  <a:latin typeface="Arial" panose="020B0604020202020204" pitchFamily="34" charset="0"/>
                </a:defRPr>
              </a:lvl1pPr>
              <a:lvl2pPr marL="742950" indent="-285750" defTabSz="762000" eaLnBrk="0" hangingPunct="0">
                <a:defRPr sz="2400">
                  <a:solidFill>
                    <a:schemeClr val="tx1"/>
                  </a:solidFill>
                  <a:latin typeface="Arial" panose="020B0604020202020204" pitchFamily="34" charset="0"/>
                </a:defRPr>
              </a:lvl2pPr>
              <a:lvl3pPr marL="1143000" indent="-228600" defTabSz="762000" eaLnBrk="0" hangingPunct="0">
                <a:defRPr sz="2400">
                  <a:solidFill>
                    <a:schemeClr val="tx1"/>
                  </a:solidFill>
                  <a:latin typeface="Arial" panose="020B0604020202020204" pitchFamily="34" charset="0"/>
                </a:defRPr>
              </a:lvl3pPr>
              <a:lvl4pPr marL="1600200" indent="-228600" defTabSz="762000" eaLnBrk="0" hangingPunct="0">
                <a:defRPr sz="2400">
                  <a:solidFill>
                    <a:schemeClr val="tx1"/>
                  </a:solidFill>
                  <a:latin typeface="Arial" panose="020B0604020202020204" pitchFamily="34" charset="0"/>
                </a:defRPr>
              </a:lvl4pPr>
              <a:lvl5pPr marL="2057400" indent="-228600" defTabSz="762000" eaLnBrk="0" hangingPunct="0">
                <a:defRPr sz="2400">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sz="2400">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sz="2400">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sz="2400">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sz="2400">
                  <a:solidFill>
                    <a:schemeClr val="tx1"/>
                  </a:solidFill>
                  <a:latin typeface="Arial" panose="020B0604020202020204" pitchFamily="34" charset="0"/>
                </a:defRPr>
              </a:lvl9pPr>
            </a:lstStyle>
            <a:p>
              <a:pPr algn="ctr">
                <a:lnSpc>
                  <a:spcPct val="90000"/>
                </a:lnSpc>
              </a:pPr>
              <a:r>
                <a:rPr lang="pt-BR" sz="1800"/>
                <a:t>camada</a:t>
              </a:r>
            </a:p>
            <a:p>
              <a:pPr algn="ctr">
                <a:lnSpc>
                  <a:spcPct val="90000"/>
                </a:lnSpc>
              </a:pPr>
              <a:r>
                <a:rPr lang="pt-BR" sz="1800"/>
                <a:t>escondida</a:t>
              </a:r>
            </a:p>
          </p:txBody>
        </p:sp>
        <p:sp>
          <p:nvSpPr>
            <p:cNvPr id="93194" name="Line 10"/>
            <p:cNvSpPr>
              <a:spLocks noChangeShapeType="1"/>
            </p:cNvSpPr>
            <p:nvPr/>
          </p:nvSpPr>
          <p:spPr bwMode="auto">
            <a:xfrm flipH="1" flipV="1">
              <a:off x="2677" y="2475"/>
              <a:ext cx="6" cy="319"/>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pt-BR"/>
            </a:p>
          </p:txBody>
        </p:sp>
      </p:grpSp>
    </p:spTree>
    <p:extLst>
      <p:ext uri="{BB962C8B-B14F-4D97-AF65-F5344CB8AC3E}">
        <p14:creationId xmlns:p14="http://schemas.microsoft.com/office/powerpoint/2010/main" val="42533767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rrowheads="1"/>
          </p:cNvSpPr>
          <p:nvPr>
            <p:ph type="title"/>
          </p:nvPr>
        </p:nvSpPr>
        <p:spPr>
          <a:xfrm>
            <a:off x="1825625" y="188914"/>
            <a:ext cx="8510588" cy="788987"/>
          </a:xfrm>
        </p:spPr>
        <p:txBody>
          <a:bodyPr>
            <a:normAutofit fontScale="90000"/>
          </a:bodyPr>
          <a:lstStyle/>
          <a:p>
            <a:pPr eaLnBrk="1" hangingPunct="1">
              <a:defRPr/>
            </a:pPr>
            <a:r>
              <a:rPr lang="pt-BR" sz="3200" dirty="0"/>
              <a:t>Rede </a:t>
            </a:r>
            <a:r>
              <a:rPr lang="pt-BR" sz="3200" i="1" dirty="0" err="1"/>
              <a:t>feedforward</a:t>
            </a:r>
            <a:r>
              <a:rPr lang="pt-BR" sz="3200" i="1" dirty="0"/>
              <a:t> de </a:t>
            </a:r>
            <a:r>
              <a:rPr lang="pt-BR" sz="3200" dirty="0"/>
              <a:t>uma única camada</a:t>
            </a:r>
          </a:p>
        </p:txBody>
      </p:sp>
      <p:sp>
        <p:nvSpPr>
          <p:cNvPr id="139267" name="Rectangle 3"/>
          <p:cNvSpPr>
            <a:spLocks noGrp="1" noRot="1" noChangeArrowheads="1"/>
          </p:cNvSpPr>
          <p:nvPr>
            <p:ph type="body" sz="half" idx="1"/>
          </p:nvPr>
        </p:nvSpPr>
        <p:spPr>
          <a:xfrm>
            <a:off x="1825625" y="1676401"/>
            <a:ext cx="4191000" cy="4422775"/>
          </a:xfrm>
        </p:spPr>
        <p:txBody>
          <a:bodyPr/>
          <a:lstStyle/>
          <a:p>
            <a:pPr eaLnBrk="1" hangingPunct="1">
              <a:defRPr/>
            </a:pPr>
            <a:r>
              <a:rPr lang="pt-BR" sz="2400"/>
              <a:t>Os neurônios da camada de entrada correspondem aos neurônios sensoriais que possibilitam a entrada de sinais na rede (não fazem processamento). </a:t>
            </a:r>
          </a:p>
          <a:p>
            <a:pPr eaLnBrk="1" hangingPunct="1">
              <a:defRPr/>
            </a:pPr>
            <a:endParaRPr lang="pt-BR" sz="2400"/>
          </a:p>
          <a:p>
            <a:pPr eaLnBrk="1" hangingPunct="1">
              <a:defRPr/>
            </a:pPr>
            <a:r>
              <a:rPr lang="pt-BR" sz="2400"/>
              <a:t>Os neurônios da camada de saída fazem processamento.</a:t>
            </a:r>
          </a:p>
        </p:txBody>
      </p:sp>
      <p:pic>
        <p:nvPicPr>
          <p:cNvPr id="24582" name="Picture 5"/>
          <p:cNvPicPr>
            <a:picLocks noGrp="1" noChangeAspect="1" noChangeArrowheads="1"/>
          </p:cNvPicPr>
          <p:nvPr>
            <p:ph sz="quarter" idx="3"/>
          </p:nvPr>
        </p:nvPicPr>
        <p:blipFill>
          <a:blip r:embed="rId2">
            <a:extLst>
              <a:ext uri="{28A0092B-C50C-407E-A947-70E740481C1C}">
                <a14:useLocalDpi xmlns:a14="http://schemas.microsoft.com/office/drawing/2010/main" val="0"/>
              </a:ext>
            </a:extLst>
          </a:blip>
          <a:srcRect/>
          <a:stretch>
            <a:fillRect/>
          </a:stretch>
        </p:blipFill>
        <p:spPr>
          <a:xfrm>
            <a:off x="6600825" y="1412876"/>
            <a:ext cx="3767138" cy="4392613"/>
          </a:xfrm>
          <a:noFill/>
          <a:extLst>
            <a:ext uri="{909E8E84-426E-40DD-AFC4-6F175D3DCCD1}">
              <a14:hiddenFill xmlns:a14="http://schemas.microsoft.com/office/drawing/2010/main">
                <a:solidFill>
                  <a:srgbClr val="FFFFFF"/>
                </a:solidFill>
              </a14:hiddenFill>
            </a:ext>
          </a:extLst>
        </p:spPr>
      </p:pic>
      <p:sp>
        <p:nvSpPr>
          <p:cNvPr id="24583" name="Text Box 6"/>
          <p:cNvSpPr txBox="1">
            <a:spLocks noChangeArrowheads="1"/>
          </p:cNvSpPr>
          <p:nvPr/>
        </p:nvSpPr>
        <p:spPr bwMode="auto">
          <a:xfrm>
            <a:off x="7804150" y="1498600"/>
            <a:ext cx="596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spcBef>
                <a:spcPct val="50000"/>
              </a:spcBef>
            </a:pPr>
            <a:r>
              <a:rPr lang="pt-BR" sz="1200"/>
              <a:t>o</a:t>
            </a:r>
            <a:endParaRPr lang="pt-BR" sz="1000"/>
          </a:p>
        </p:txBody>
      </p:sp>
      <p:pic>
        <p:nvPicPr>
          <p:cNvPr id="3" name="Imagem 2"/>
          <p:cNvPicPr>
            <a:picLocks noChangeAspect="1"/>
          </p:cNvPicPr>
          <p:nvPr/>
        </p:nvPicPr>
        <p:blipFill>
          <a:blip r:embed="rId3"/>
          <a:stretch>
            <a:fillRect/>
          </a:stretch>
        </p:blipFill>
        <p:spPr>
          <a:xfrm>
            <a:off x="7630494" y="5891213"/>
            <a:ext cx="2076450" cy="847725"/>
          </a:xfrm>
          <a:prstGeom prst="rect">
            <a:avLst/>
          </a:prstGeom>
        </p:spPr>
      </p:pic>
    </p:spTree>
    <p:extLst>
      <p:ext uri="{BB962C8B-B14F-4D97-AF65-F5344CB8AC3E}">
        <p14:creationId xmlns:p14="http://schemas.microsoft.com/office/powerpoint/2010/main" val="33592118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Rot="1" noChangeArrowheads="1"/>
          </p:cNvSpPr>
          <p:nvPr>
            <p:ph type="title"/>
          </p:nvPr>
        </p:nvSpPr>
        <p:spPr>
          <a:xfrm>
            <a:off x="1992313" y="201614"/>
            <a:ext cx="8229600" cy="706437"/>
          </a:xfrm>
        </p:spPr>
        <p:txBody>
          <a:bodyPr>
            <a:normAutofit fontScale="90000"/>
          </a:bodyPr>
          <a:lstStyle/>
          <a:p>
            <a:pPr eaLnBrk="1" hangingPunct="1">
              <a:defRPr/>
            </a:pPr>
            <a:r>
              <a:rPr lang="pt-BR" sz="3200" dirty="0"/>
              <a:t>Rede </a:t>
            </a:r>
            <a:r>
              <a:rPr lang="pt-BR" sz="3200" i="1" dirty="0" err="1"/>
              <a:t>feedforward</a:t>
            </a:r>
            <a:r>
              <a:rPr lang="pt-BR" sz="3200" dirty="0"/>
              <a:t> de Múltiplas Camadas (</a:t>
            </a:r>
            <a:r>
              <a:rPr lang="pt-BR" sz="3200" dirty="0" err="1"/>
              <a:t>Multilayer</a:t>
            </a:r>
            <a:r>
              <a:rPr lang="pt-BR" sz="3200" dirty="0"/>
              <a:t> </a:t>
            </a:r>
            <a:r>
              <a:rPr lang="pt-BR" sz="3200" dirty="0" err="1"/>
              <a:t>Perceptron</a:t>
            </a:r>
            <a:r>
              <a:rPr lang="pt-BR" sz="3200" dirty="0"/>
              <a:t> - MLP)</a:t>
            </a:r>
          </a:p>
        </p:txBody>
      </p:sp>
      <p:sp>
        <p:nvSpPr>
          <p:cNvPr id="140291" name="Rectangle 3"/>
          <p:cNvSpPr>
            <a:spLocks noGrp="1" noRot="1" noChangeArrowheads="1"/>
          </p:cNvSpPr>
          <p:nvPr>
            <p:ph type="body" sz="half" idx="1"/>
          </p:nvPr>
        </p:nvSpPr>
        <p:spPr>
          <a:xfrm>
            <a:off x="1992313" y="1116926"/>
            <a:ext cx="8291512" cy="749300"/>
          </a:xfrm>
        </p:spPr>
        <p:txBody>
          <a:bodyPr>
            <a:normAutofit lnSpcReduction="10000"/>
          </a:bodyPr>
          <a:lstStyle/>
          <a:p>
            <a:pPr eaLnBrk="1" hangingPunct="1">
              <a:lnSpc>
                <a:spcPct val="90000"/>
              </a:lnSpc>
              <a:defRPr/>
            </a:pPr>
            <a:r>
              <a:rPr lang="pt-BR" sz="2400" dirty="0"/>
              <a:t>Essas redes tem uma ou mais camadas intermediárias ou escondidas. </a:t>
            </a:r>
          </a:p>
        </p:txBody>
      </p:sp>
      <p:pic>
        <p:nvPicPr>
          <p:cNvPr id="94213"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279651" y="1827214"/>
            <a:ext cx="7561263" cy="4911725"/>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049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rrowheads="1"/>
          </p:cNvSpPr>
          <p:nvPr>
            <p:ph type="title"/>
          </p:nvPr>
        </p:nvSpPr>
        <p:spPr>
          <a:xfrm>
            <a:off x="1825625" y="228601"/>
            <a:ext cx="8510588" cy="987425"/>
          </a:xfrm>
        </p:spPr>
        <p:txBody>
          <a:bodyPr/>
          <a:lstStyle/>
          <a:p>
            <a:pPr eaLnBrk="1" hangingPunct="1">
              <a:defRPr/>
            </a:pPr>
            <a:r>
              <a:rPr lang="pt-BR" sz="3200" dirty="0"/>
              <a:t>Redes recorrentes </a:t>
            </a:r>
          </a:p>
        </p:txBody>
      </p:sp>
      <p:pic>
        <p:nvPicPr>
          <p:cNvPr id="95236"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95726" y="3192464"/>
            <a:ext cx="4576763" cy="3044825"/>
          </a:xfrm>
          <a:noFill/>
          <a:extLst>
            <a:ext uri="{909E8E84-426E-40DD-AFC4-6F175D3DCCD1}">
              <a14:hiddenFill xmlns:a14="http://schemas.microsoft.com/office/drawing/2010/main">
                <a:solidFill>
                  <a:srgbClr val="FFFFFF"/>
                </a:solidFill>
              </a14:hiddenFill>
            </a:ext>
          </a:extLst>
        </p:spPr>
      </p:pic>
      <p:sp>
        <p:nvSpPr>
          <p:cNvPr id="95237" name="Rectangle 4"/>
          <p:cNvSpPr>
            <a:spLocks noChangeArrowheads="1"/>
          </p:cNvSpPr>
          <p:nvPr/>
        </p:nvSpPr>
        <p:spPr bwMode="auto">
          <a:xfrm>
            <a:off x="1919288" y="1449389"/>
            <a:ext cx="82804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pt-BR"/>
              <a:t>Essas redes possuem pelo menos uma interconexão realimentando a saída de neurônios para outros neurônios da rede (conexão cíclica).</a:t>
            </a:r>
          </a:p>
        </p:txBody>
      </p:sp>
      <p:sp>
        <p:nvSpPr>
          <p:cNvPr id="95238" name="Rectangle 5"/>
          <p:cNvSpPr>
            <a:spLocks noChangeArrowheads="1"/>
          </p:cNvSpPr>
          <p:nvPr/>
        </p:nvSpPr>
        <p:spPr bwMode="auto">
          <a:xfrm>
            <a:off x="4200525" y="6308725"/>
            <a:ext cx="3983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pt-BR" altLang="zh-CN">
                <a:ea typeface="SimSun" panose="02010600030101010101" pitchFamily="2" charset="-122"/>
              </a:rPr>
              <a:t>Exemplo: Rede de Hopfield </a:t>
            </a:r>
          </a:p>
        </p:txBody>
      </p:sp>
    </p:spTree>
    <p:extLst>
      <p:ext uri="{BB962C8B-B14F-4D97-AF65-F5344CB8AC3E}">
        <p14:creationId xmlns:p14="http://schemas.microsoft.com/office/powerpoint/2010/main" val="28942203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Rot="1" noChangeArrowheads="1"/>
          </p:cNvSpPr>
          <p:nvPr>
            <p:ph type="body" idx="1"/>
          </p:nvPr>
        </p:nvSpPr>
        <p:spPr>
          <a:xfrm>
            <a:off x="1825625" y="1676401"/>
            <a:ext cx="10108070" cy="2976563"/>
          </a:xfrm>
        </p:spPr>
        <p:txBody>
          <a:bodyPr>
            <a:noAutofit/>
          </a:bodyPr>
          <a:lstStyle/>
          <a:p>
            <a:pPr eaLnBrk="1" hangingPunct="1">
              <a:defRPr/>
            </a:pPr>
            <a:r>
              <a:rPr lang="pt-BR" sz="3600" dirty="0"/>
              <a:t>A rede neural de </a:t>
            </a:r>
            <a:r>
              <a:rPr lang="pt-BR" sz="3600" dirty="0" err="1"/>
              <a:t>Hopfield</a:t>
            </a:r>
            <a:r>
              <a:rPr lang="pt-BR" sz="3600" dirty="0"/>
              <a:t> apresenta comportamento dinâmico e fluxo de dados multidirecional devido à integração total dos neurônios, desaparecendo assim a </a:t>
            </a:r>
            <a:r>
              <a:rPr lang="pt-BR" sz="3600" dirty="0" err="1"/>
              <a:t>idéia</a:t>
            </a:r>
            <a:r>
              <a:rPr lang="pt-BR" sz="3600" dirty="0"/>
              <a:t> de camadas bem distintas. </a:t>
            </a:r>
          </a:p>
        </p:txBody>
      </p:sp>
    </p:spTree>
    <p:extLst>
      <p:ext uri="{BB962C8B-B14F-4D97-AF65-F5344CB8AC3E}">
        <p14:creationId xmlns:p14="http://schemas.microsoft.com/office/powerpoint/2010/main" val="27732114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ltGray">
          <a:xfrm>
            <a:off x="2208213" y="2636839"/>
            <a:ext cx="7848600"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6771" name="Rectangle 3"/>
          <p:cNvSpPr>
            <a:spLocks noGrp="1" noRot="1" noChangeArrowheads="1"/>
          </p:cNvSpPr>
          <p:nvPr>
            <p:ph type="title"/>
          </p:nvPr>
        </p:nvSpPr>
        <p:spPr>
          <a:xfrm>
            <a:off x="1825625" y="447676"/>
            <a:ext cx="8510588" cy="1325563"/>
          </a:xfrm>
        </p:spPr>
        <p:txBody>
          <a:bodyPr/>
          <a:lstStyle/>
          <a:p>
            <a:pPr eaLnBrk="1" hangingPunct="1">
              <a:defRPr/>
            </a:pPr>
            <a:r>
              <a:rPr lang="pt-BR"/>
              <a:t>Rede de Kohonen</a:t>
            </a:r>
          </a:p>
        </p:txBody>
      </p:sp>
    </p:spTree>
    <p:extLst>
      <p:ext uri="{BB962C8B-B14F-4D97-AF65-F5344CB8AC3E}">
        <p14:creationId xmlns:p14="http://schemas.microsoft.com/office/powerpoint/2010/main" val="3115626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D1256EE3-EB2A-448D-9DAA-1F9356F87730}" type="slidenum">
              <a:rPr lang="pt-BR" sz="1400"/>
              <a:pPr eaLnBrk="1" hangingPunct="1"/>
              <a:t>7</a:t>
            </a:fld>
            <a:endParaRPr lang="pt-BR" sz="1400"/>
          </a:p>
        </p:txBody>
      </p:sp>
      <p:sp>
        <p:nvSpPr>
          <p:cNvPr id="263170" name="Rectangle 2"/>
          <p:cNvSpPr>
            <a:spLocks noGrp="1" noRot="1" noChangeArrowheads="1"/>
          </p:cNvSpPr>
          <p:nvPr>
            <p:ph type="title"/>
          </p:nvPr>
        </p:nvSpPr>
        <p:spPr/>
        <p:txBody>
          <a:bodyPr/>
          <a:lstStyle/>
          <a:p>
            <a:pPr eaLnBrk="1" hangingPunct="1">
              <a:defRPr/>
            </a:pPr>
            <a:r>
              <a:rPr lang="pt-BR"/>
              <a:t>Redes Neurais Artificiais (RNA)</a:t>
            </a:r>
          </a:p>
        </p:txBody>
      </p:sp>
      <p:sp>
        <p:nvSpPr>
          <p:cNvPr id="263171" name="Rectangle 3"/>
          <p:cNvSpPr>
            <a:spLocks noGrp="1" noRot="1" noChangeArrowheads="1"/>
          </p:cNvSpPr>
          <p:nvPr>
            <p:ph type="body" idx="1"/>
          </p:nvPr>
        </p:nvSpPr>
        <p:spPr>
          <a:xfrm>
            <a:off x="1992313" y="1676401"/>
            <a:ext cx="9662412" cy="4422775"/>
          </a:xfrm>
        </p:spPr>
        <p:txBody>
          <a:bodyPr>
            <a:normAutofit/>
          </a:bodyPr>
          <a:lstStyle/>
          <a:p>
            <a:pPr marL="9525" indent="11113">
              <a:lnSpc>
                <a:spcPct val="90000"/>
              </a:lnSpc>
              <a:buNone/>
              <a:defRPr/>
            </a:pPr>
            <a:r>
              <a:rPr lang="pt-BR" sz="3200" dirty="0"/>
              <a:t>Devido à sua estrutura, as Redes Neurais Artificiais são bastante efetivas no aprendizado de padrões a partir de dados:</a:t>
            </a:r>
          </a:p>
          <a:p>
            <a:pPr marL="9525" indent="11113">
              <a:lnSpc>
                <a:spcPct val="90000"/>
              </a:lnSpc>
              <a:buNone/>
              <a:defRPr/>
            </a:pPr>
            <a:endParaRPr lang="pt-BR" sz="3200" dirty="0"/>
          </a:p>
          <a:p>
            <a:pPr marL="9525" indent="11113">
              <a:lnSpc>
                <a:spcPct val="90000"/>
              </a:lnSpc>
              <a:defRPr/>
            </a:pPr>
            <a:r>
              <a:rPr lang="pt-BR" sz="3200" dirty="0"/>
              <a:t>não-lineares, </a:t>
            </a:r>
          </a:p>
          <a:p>
            <a:pPr marL="9525" indent="11113">
              <a:lnSpc>
                <a:spcPct val="90000"/>
              </a:lnSpc>
              <a:defRPr/>
            </a:pPr>
            <a:r>
              <a:rPr lang="pt-BR" sz="3200" dirty="0"/>
              <a:t>incompletos, </a:t>
            </a:r>
          </a:p>
          <a:p>
            <a:pPr marL="9525" indent="11113">
              <a:lnSpc>
                <a:spcPct val="90000"/>
              </a:lnSpc>
              <a:defRPr/>
            </a:pPr>
            <a:r>
              <a:rPr lang="pt-BR" sz="3200" dirty="0"/>
              <a:t>com ruído e até </a:t>
            </a:r>
          </a:p>
          <a:p>
            <a:pPr marL="9525" indent="11113">
              <a:lnSpc>
                <a:spcPct val="90000"/>
              </a:lnSpc>
              <a:defRPr/>
            </a:pPr>
            <a:r>
              <a:rPr lang="pt-BR" sz="3200" dirty="0"/>
              <a:t>compostos de exemplos contraditórios.</a:t>
            </a:r>
          </a:p>
          <a:p>
            <a:pPr marL="9525" indent="11113">
              <a:lnSpc>
                <a:spcPct val="90000"/>
              </a:lnSpc>
              <a:defRPr/>
            </a:pPr>
            <a:endParaRPr lang="pt-BR" sz="3200" b="1" dirty="0"/>
          </a:p>
        </p:txBody>
      </p:sp>
    </p:spTree>
    <p:extLst>
      <p:ext uri="{BB962C8B-B14F-4D97-AF65-F5344CB8AC3E}">
        <p14:creationId xmlns:p14="http://schemas.microsoft.com/office/powerpoint/2010/main" val="33740938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4"/>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A015E693-6A0B-406A-AD4F-94F493847869}" type="slidenum">
              <a:rPr lang="pt-BR" sz="1400"/>
              <a:pPr eaLnBrk="1" hangingPunct="1"/>
              <a:t>70</a:t>
            </a:fld>
            <a:endParaRPr lang="pt-BR" sz="1400"/>
          </a:p>
        </p:txBody>
      </p:sp>
      <p:sp>
        <p:nvSpPr>
          <p:cNvPr id="112645" name="Rectangle 5"/>
          <p:cNvSpPr>
            <a:spLocks noChangeArrowheads="1"/>
          </p:cNvSpPr>
          <p:nvPr/>
        </p:nvSpPr>
        <p:spPr bwMode="auto">
          <a:xfrm>
            <a:off x="2209800" y="1676400"/>
            <a:ext cx="7772400" cy="4419600"/>
          </a:xfrm>
          <a:prstGeom prst="rect">
            <a:avLst/>
          </a:prstGeom>
          <a:noFill/>
          <a:ln w="9525">
            <a:noFill/>
            <a:miter lim="800000"/>
            <a:headEnd/>
            <a:tailEnd/>
          </a:ln>
          <a:effectLst/>
        </p:spPr>
        <p:txBody>
          <a:bodyPr/>
          <a:lstStyle/>
          <a:p>
            <a:pPr marL="342900" indent="-342900" algn="just">
              <a:spcBef>
                <a:spcPct val="20000"/>
              </a:spcBef>
              <a:buClr>
                <a:schemeClr val="hlink"/>
              </a:buClr>
              <a:buFont typeface="Wingdings" pitchFamily="2" charset="2"/>
              <a:buChar char="§"/>
              <a:defRPr/>
            </a:pPr>
            <a:endParaRPr lang="pt-BR">
              <a:effectLst>
                <a:outerShdw blurRad="38100" dist="38100" dir="2700000" algn="tl">
                  <a:srgbClr val="000000"/>
                </a:outerShdw>
              </a:effectLst>
              <a:latin typeface="Arial" charset="0"/>
            </a:endParaRPr>
          </a:p>
          <a:p>
            <a:pPr marL="342900" indent="-342900" algn="just">
              <a:spcBef>
                <a:spcPct val="20000"/>
              </a:spcBef>
              <a:buClr>
                <a:schemeClr val="hlink"/>
              </a:buClr>
              <a:buFont typeface="Wingdings" pitchFamily="2" charset="2"/>
              <a:buChar char="§"/>
              <a:defRPr/>
            </a:pPr>
            <a:endParaRPr lang="pt-BR">
              <a:effectLst>
                <a:outerShdw blurRad="38100" dist="38100" dir="2700000" algn="tl">
                  <a:srgbClr val="000000"/>
                </a:outerShdw>
              </a:effectLst>
              <a:latin typeface="Arial" charset="0"/>
            </a:endParaRPr>
          </a:p>
          <a:p>
            <a:pPr marL="342900" indent="-342900" algn="just">
              <a:spcBef>
                <a:spcPct val="20000"/>
              </a:spcBef>
              <a:buClr>
                <a:schemeClr val="hlink"/>
              </a:buClr>
              <a:buFont typeface="Wingdings" pitchFamily="2" charset="2"/>
              <a:buChar char="§"/>
              <a:defRPr/>
            </a:pPr>
            <a:endParaRPr lang="pt-BR">
              <a:effectLst>
                <a:outerShdw blurRad="38100" dist="38100" dir="2700000" algn="tl">
                  <a:srgbClr val="000000"/>
                </a:outerShdw>
              </a:effectLst>
              <a:latin typeface="Arial" charset="0"/>
            </a:endParaRPr>
          </a:p>
        </p:txBody>
      </p:sp>
      <p:pic>
        <p:nvPicPr>
          <p:cNvPr id="9830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4476" y="1146175"/>
            <a:ext cx="6696075" cy="559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7" name="Rectangle 7"/>
          <p:cNvSpPr>
            <a:spLocks noGrp="1" noRot="1" noChangeArrowheads="1"/>
          </p:cNvSpPr>
          <p:nvPr>
            <p:ph type="title"/>
          </p:nvPr>
        </p:nvSpPr>
        <p:spPr>
          <a:xfrm>
            <a:off x="1825625" y="188914"/>
            <a:ext cx="8510588" cy="820737"/>
          </a:xfrm>
        </p:spPr>
        <p:txBody>
          <a:bodyPr/>
          <a:lstStyle/>
          <a:p>
            <a:pPr eaLnBrk="1" hangingPunct="1">
              <a:defRPr/>
            </a:pPr>
            <a:r>
              <a:rPr lang="pt-BR"/>
              <a:t>Topologias das redes neurais</a:t>
            </a:r>
          </a:p>
        </p:txBody>
      </p:sp>
    </p:spTree>
    <p:extLst>
      <p:ext uri="{BB962C8B-B14F-4D97-AF65-F5344CB8AC3E}">
        <p14:creationId xmlns:p14="http://schemas.microsoft.com/office/powerpoint/2010/main" val="9665382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4"/>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0353DFC0-CE2C-4D4D-B095-02EFEEE4C20F}" type="slidenum">
              <a:rPr lang="pt-BR" sz="1400"/>
              <a:pPr eaLnBrk="1" hangingPunct="1"/>
              <a:t>71</a:t>
            </a:fld>
            <a:endParaRPr lang="pt-BR" sz="1400"/>
          </a:p>
        </p:txBody>
      </p:sp>
      <p:pic>
        <p:nvPicPr>
          <p:cNvPr id="10035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828800"/>
            <a:ext cx="6477000"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7731" name="Rectangle 3"/>
          <p:cNvSpPr>
            <a:spLocks noGrp="1" noRot="1" noChangeArrowheads="1"/>
          </p:cNvSpPr>
          <p:nvPr>
            <p:ph type="title"/>
          </p:nvPr>
        </p:nvSpPr>
        <p:spPr/>
        <p:txBody>
          <a:bodyPr/>
          <a:lstStyle/>
          <a:p>
            <a:pPr eaLnBrk="1" hangingPunct="1">
              <a:defRPr/>
            </a:pPr>
            <a:r>
              <a:rPr lang="pt-BR"/>
              <a:t>Redes de Base Radial (RBF)</a:t>
            </a:r>
          </a:p>
        </p:txBody>
      </p:sp>
    </p:spTree>
    <p:extLst>
      <p:ext uri="{BB962C8B-B14F-4D97-AF65-F5344CB8AC3E}">
        <p14:creationId xmlns:p14="http://schemas.microsoft.com/office/powerpoint/2010/main" val="30384772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Rot="1" noChangeArrowheads="1"/>
          </p:cNvSpPr>
          <p:nvPr>
            <p:ph type="title"/>
          </p:nvPr>
        </p:nvSpPr>
        <p:spPr/>
        <p:txBody>
          <a:bodyPr/>
          <a:lstStyle/>
          <a:p>
            <a:pPr eaLnBrk="1" hangingPunct="1">
              <a:defRPr/>
            </a:pPr>
            <a:r>
              <a:rPr lang="pt-BR"/>
              <a:t>Treinamento</a:t>
            </a:r>
          </a:p>
        </p:txBody>
      </p:sp>
      <p:sp>
        <p:nvSpPr>
          <p:cNvPr id="481283" name="Rectangle 3"/>
          <p:cNvSpPr>
            <a:spLocks noGrp="1" noRot="1" noChangeArrowheads="1"/>
          </p:cNvSpPr>
          <p:nvPr>
            <p:ph type="body" idx="1"/>
          </p:nvPr>
        </p:nvSpPr>
        <p:spPr>
          <a:xfrm>
            <a:off x="2589212" y="1264555"/>
            <a:ext cx="9437473" cy="5198238"/>
          </a:xfrm>
        </p:spPr>
        <p:txBody>
          <a:bodyPr>
            <a:noAutofit/>
          </a:bodyPr>
          <a:lstStyle/>
          <a:p>
            <a:pPr eaLnBrk="1" hangingPunct="1">
              <a:lnSpc>
                <a:spcPct val="80000"/>
              </a:lnSpc>
              <a:defRPr/>
            </a:pPr>
            <a:r>
              <a:rPr lang="pt-BR" sz="2800" b="1" dirty="0"/>
              <a:t>A propriedade mais importante das redes neurais é a habilidade de aprender de seu ambiente e com isso melhorar seu desempenho. Isso é feito através de um processo iterativo de ajustes aplicado a seus pesos, o treinamento. O aprendizado ocorre quando a rede neural atinge uma solução generalizada para uma classe de problemas. </a:t>
            </a:r>
          </a:p>
          <a:p>
            <a:pPr eaLnBrk="1" hangingPunct="1">
              <a:lnSpc>
                <a:spcPct val="80000"/>
              </a:lnSpc>
              <a:defRPr/>
            </a:pPr>
            <a:r>
              <a:rPr lang="pt-BR" sz="2800" b="1" dirty="0"/>
              <a:t>Denomina-se algoritmo de aprendizado a um conjunto de regras bem definidas para a solução de um problema de aprendizado. Existem muitos tipos de algoritmos de aprendizado específicos para determinados modelos de redes neurais. Estes algoritmos diferem entre si principalmente pelo modo como os pesos são modificados.</a:t>
            </a:r>
            <a:r>
              <a:rPr lang="pt-BR" sz="2800" dirty="0"/>
              <a:t> </a:t>
            </a:r>
          </a:p>
        </p:txBody>
      </p:sp>
    </p:spTree>
    <p:extLst>
      <p:ext uri="{BB962C8B-B14F-4D97-AF65-F5344CB8AC3E}">
        <p14:creationId xmlns:p14="http://schemas.microsoft.com/office/powerpoint/2010/main" val="7317369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Rot="1" noChangeArrowheads="1"/>
          </p:cNvSpPr>
          <p:nvPr>
            <p:ph type="title"/>
          </p:nvPr>
        </p:nvSpPr>
        <p:spPr>
          <a:xfrm>
            <a:off x="1825625" y="228600"/>
            <a:ext cx="8510588" cy="819150"/>
          </a:xfrm>
        </p:spPr>
        <p:txBody>
          <a:bodyPr/>
          <a:lstStyle/>
          <a:p>
            <a:pPr eaLnBrk="1" hangingPunct="1">
              <a:defRPr/>
            </a:pPr>
            <a:r>
              <a:rPr lang="pt-BR" b="1"/>
              <a:t>Modelos de Aprendizagem</a:t>
            </a:r>
          </a:p>
        </p:txBody>
      </p:sp>
      <p:sp>
        <p:nvSpPr>
          <p:cNvPr id="349187" name="Rectangle 3"/>
          <p:cNvSpPr>
            <a:spLocks noGrp="1" noRot="1" noChangeArrowheads="1"/>
          </p:cNvSpPr>
          <p:nvPr>
            <p:ph type="body" idx="1"/>
          </p:nvPr>
        </p:nvSpPr>
        <p:spPr>
          <a:xfrm>
            <a:off x="1464856" y="1047750"/>
            <a:ext cx="10716808" cy="5073650"/>
          </a:xfrm>
        </p:spPr>
        <p:txBody>
          <a:bodyPr>
            <a:normAutofit/>
          </a:bodyPr>
          <a:lstStyle/>
          <a:p>
            <a:pPr marL="381000" indent="-381000">
              <a:lnSpc>
                <a:spcPct val="80000"/>
              </a:lnSpc>
              <a:buNone/>
              <a:defRPr/>
            </a:pPr>
            <a:endParaRPr lang="pt-BR" sz="2400" dirty="0"/>
          </a:p>
          <a:p>
            <a:pPr marL="381000" indent="-381000">
              <a:lnSpc>
                <a:spcPct val="80000"/>
              </a:lnSpc>
              <a:buNone/>
              <a:defRPr/>
            </a:pPr>
            <a:r>
              <a:rPr lang="pt-BR" sz="2800" dirty="0"/>
              <a:t>Os principais modelos (paradigmas) de aprendizagem são: </a:t>
            </a:r>
          </a:p>
          <a:p>
            <a:pPr marL="381000" indent="-381000">
              <a:lnSpc>
                <a:spcPct val="80000"/>
              </a:lnSpc>
              <a:buNone/>
              <a:defRPr/>
            </a:pPr>
            <a:endParaRPr lang="pt-BR" sz="2800" dirty="0"/>
          </a:p>
          <a:p>
            <a:pPr marL="800100" lvl="1" indent="-342900">
              <a:lnSpc>
                <a:spcPct val="80000"/>
              </a:lnSpc>
              <a:buFontTx/>
              <a:buAutoNum type="arabicParenR"/>
              <a:defRPr/>
            </a:pPr>
            <a:r>
              <a:rPr lang="pt-BR" sz="2800" dirty="0"/>
              <a:t>supervisionado; </a:t>
            </a:r>
          </a:p>
          <a:p>
            <a:pPr marL="800100" lvl="1" indent="-342900">
              <a:lnSpc>
                <a:spcPct val="80000"/>
              </a:lnSpc>
              <a:buFontTx/>
              <a:buAutoNum type="arabicParenR"/>
              <a:defRPr/>
            </a:pPr>
            <a:endParaRPr lang="pt-BR" sz="2800" dirty="0"/>
          </a:p>
          <a:p>
            <a:pPr marL="800100" lvl="1" indent="-342900">
              <a:lnSpc>
                <a:spcPct val="80000"/>
              </a:lnSpc>
              <a:buNone/>
              <a:defRPr/>
            </a:pPr>
            <a:r>
              <a:rPr lang="pt-BR" sz="2800" dirty="0"/>
              <a:t>2) não-supervisionado; e </a:t>
            </a:r>
          </a:p>
          <a:p>
            <a:pPr marL="800100" lvl="1" indent="-342900">
              <a:lnSpc>
                <a:spcPct val="80000"/>
              </a:lnSpc>
              <a:buNone/>
              <a:defRPr/>
            </a:pPr>
            <a:endParaRPr lang="pt-BR" sz="2800" dirty="0"/>
          </a:p>
          <a:p>
            <a:pPr marL="800100" lvl="1" indent="-342900">
              <a:lnSpc>
                <a:spcPct val="80000"/>
              </a:lnSpc>
              <a:buNone/>
              <a:defRPr/>
            </a:pPr>
            <a:r>
              <a:rPr lang="pt-BR" sz="2800" dirty="0"/>
              <a:t>3) com reforço.</a:t>
            </a:r>
          </a:p>
          <a:p>
            <a:pPr marL="381000" indent="-381000">
              <a:lnSpc>
                <a:spcPct val="80000"/>
              </a:lnSpc>
              <a:defRPr/>
            </a:pPr>
            <a:endParaRPr lang="pt-BR" sz="2800" b="1" dirty="0"/>
          </a:p>
        </p:txBody>
      </p:sp>
      <p:sp>
        <p:nvSpPr>
          <p:cNvPr id="105477" name="Rectangle 4"/>
          <p:cNvSpPr>
            <a:spLocks noChangeArrowheads="1"/>
          </p:cNvSpPr>
          <p:nvPr/>
        </p:nvSpPr>
        <p:spPr bwMode="auto">
          <a:xfrm>
            <a:off x="1524001" y="1812282"/>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pt-BR"/>
          </a:p>
        </p:txBody>
      </p:sp>
    </p:spTree>
    <p:extLst>
      <p:ext uri="{BB962C8B-B14F-4D97-AF65-F5344CB8AC3E}">
        <p14:creationId xmlns:p14="http://schemas.microsoft.com/office/powerpoint/2010/main" val="12475146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Rot="1" noChangeArrowheads="1"/>
          </p:cNvSpPr>
          <p:nvPr>
            <p:ph type="title"/>
          </p:nvPr>
        </p:nvSpPr>
        <p:spPr>
          <a:xfrm>
            <a:off x="1524000" y="274639"/>
            <a:ext cx="9144000" cy="777875"/>
          </a:xfrm>
        </p:spPr>
        <p:txBody>
          <a:bodyPr/>
          <a:lstStyle/>
          <a:p>
            <a:pPr eaLnBrk="1" hangingPunct="1">
              <a:defRPr/>
            </a:pPr>
            <a:r>
              <a:rPr lang="pt-BR" sz="3200" b="1"/>
              <a:t>Supervisionado</a:t>
            </a:r>
          </a:p>
        </p:txBody>
      </p:sp>
      <p:sp>
        <p:nvSpPr>
          <p:cNvPr id="350211" name="Rectangle 3"/>
          <p:cNvSpPr>
            <a:spLocks noGrp="1" noRot="1" noChangeArrowheads="1"/>
          </p:cNvSpPr>
          <p:nvPr>
            <p:ph type="body" sz="half" idx="1"/>
          </p:nvPr>
        </p:nvSpPr>
        <p:spPr>
          <a:xfrm>
            <a:off x="1524000" y="1125539"/>
            <a:ext cx="9144000" cy="5000625"/>
          </a:xfrm>
        </p:spPr>
        <p:txBody>
          <a:bodyPr/>
          <a:lstStyle/>
          <a:p>
            <a:pPr eaLnBrk="1" hangingPunct="1">
              <a:lnSpc>
                <a:spcPct val="90000"/>
              </a:lnSpc>
              <a:defRPr/>
            </a:pPr>
            <a:r>
              <a:rPr lang="pt-BR" sz="2000"/>
              <a:t>Também conhecida com aprendizagem com professor,  consiste em que o  professor tenha o conhecimento do ambiente, e fornece  o conjunto de exemplos de entrada-resposta desejada.  </a:t>
            </a:r>
          </a:p>
          <a:p>
            <a:pPr eaLnBrk="1" hangingPunct="1">
              <a:lnSpc>
                <a:spcPct val="90000"/>
              </a:lnSpc>
              <a:defRPr/>
            </a:pPr>
            <a:r>
              <a:rPr lang="pt-BR" sz="2000"/>
              <a:t>Com esse conjunto, o treinamento é feito usando a regra  de aprendizagem por correção de erro.</a:t>
            </a:r>
          </a:p>
          <a:p>
            <a:pPr eaLnBrk="1" hangingPunct="1">
              <a:lnSpc>
                <a:spcPct val="90000"/>
              </a:lnSpc>
              <a:defRPr/>
            </a:pPr>
            <a:endParaRPr lang="pt-BR" sz="2000"/>
          </a:p>
        </p:txBody>
      </p:sp>
      <p:graphicFrame>
        <p:nvGraphicFramePr>
          <p:cNvPr id="28674" name="Object 4"/>
          <p:cNvGraphicFramePr>
            <a:graphicFrameLocks noGrp="1" noChangeAspect="1"/>
          </p:cNvGraphicFramePr>
          <p:nvPr>
            <p:ph sz="half" idx="2"/>
          </p:nvPr>
        </p:nvGraphicFramePr>
        <p:xfrm>
          <a:off x="3216275" y="2636839"/>
          <a:ext cx="6769100" cy="3906837"/>
        </p:xfrm>
        <a:graphic>
          <a:graphicData uri="http://schemas.openxmlformats.org/presentationml/2006/ole">
            <mc:AlternateContent xmlns:mc="http://schemas.openxmlformats.org/markup-compatibility/2006">
              <mc:Choice xmlns:v="urn:schemas-microsoft-com:vml" Requires="v">
                <p:oleObj spid="_x0000_s6194" name="VISIO" r:id="rId3" imgW="4760976" imgH="2746553" progId="Visio.Drawing.6">
                  <p:embed/>
                </p:oleObj>
              </mc:Choice>
              <mc:Fallback>
                <p:oleObj name="VISIO" r:id="rId3" imgW="4760976" imgH="2746553"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275" y="2636839"/>
                        <a:ext cx="6769100" cy="3906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2500496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Rot="1" noChangeArrowheads="1"/>
          </p:cNvSpPr>
          <p:nvPr>
            <p:ph type="title"/>
          </p:nvPr>
        </p:nvSpPr>
        <p:spPr>
          <a:xfrm>
            <a:off x="1981200" y="274639"/>
            <a:ext cx="8686800" cy="706437"/>
          </a:xfrm>
        </p:spPr>
        <p:txBody>
          <a:bodyPr/>
          <a:lstStyle/>
          <a:p>
            <a:pPr eaLnBrk="1" hangingPunct="1">
              <a:defRPr/>
            </a:pPr>
            <a:r>
              <a:rPr lang="pt-BR" sz="3200" b="1"/>
              <a:t>Não supervisionado</a:t>
            </a:r>
          </a:p>
        </p:txBody>
      </p:sp>
      <p:sp>
        <p:nvSpPr>
          <p:cNvPr id="352259" name="Rectangle 3"/>
          <p:cNvSpPr>
            <a:spLocks noGrp="1" noRot="1" noChangeArrowheads="1"/>
          </p:cNvSpPr>
          <p:nvPr>
            <p:ph type="body" idx="1"/>
          </p:nvPr>
        </p:nvSpPr>
        <p:spPr>
          <a:xfrm>
            <a:off x="1524000" y="1052514"/>
            <a:ext cx="9144000" cy="4321175"/>
          </a:xfrm>
        </p:spPr>
        <p:txBody>
          <a:bodyPr/>
          <a:lstStyle/>
          <a:p>
            <a:pPr eaLnBrk="1" hangingPunct="1">
              <a:lnSpc>
                <a:spcPct val="80000"/>
              </a:lnSpc>
              <a:defRPr/>
            </a:pPr>
            <a:r>
              <a:rPr lang="pt-BR" sz="2000"/>
              <a:t>Neste caso não há um professor para supervisionar o processo de aprendizagem. Isso significa que não há exemplos rotulados da função a ser aprendida pela rede. </a:t>
            </a:r>
          </a:p>
          <a:p>
            <a:pPr eaLnBrk="1" hangingPunct="1">
              <a:lnSpc>
                <a:spcPct val="80000"/>
              </a:lnSpc>
              <a:defRPr/>
            </a:pPr>
            <a:endParaRPr lang="pt-BR" sz="2000"/>
          </a:p>
          <a:p>
            <a:pPr eaLnBrk="1" hangingPunct="1">
              <a:lnSpc>
                <a:spcPct val="80000"/>
              </a:lnSpc>
              <a:defRPr/>
            </a:pPr>
            <a:r>
              <a:rPr lang="pt-BR" sz="2000"/>
              <a:t>Nesse modelo, também conhecido como auto-organizado, são dadas condições para realizar  uma medida da representação que a rede deve aprender, e os parâmetros livres da rede são otimizados em relação a essa medida.</a:t>
            </a:r>
          </a:p>
          <a:p>
            <a:pPr eaLnBrk="1" hangingPunct="1">
              <a:lnSpc>
                <a:spcPct val="80000"/>
              </a:lnSpc>
              <a:defRPr/>
            </a:pPr>
            <a:endParaRPr lang="pt-BR" sz="2000"/>
          </a:p>
          <a:p>
            <a:pPr eaLnBrk="1" hangingPunct="1">
              <a:lnSpc>
                <a:spcPct val="80000"/>
              </a:lnSpc>
              <a:defRPr/>
            </a:pPr>
            <a:r>
              <a:rPr lang="pt-BR" sz="2000"/>
              <a:t>Para a realização da aprendizagem não-supervisionada pode-se utilizar a regra de aprendizagem competitiva. </a:t>
            </a:r>
          </a:p>
        </p:txBody>
      </p:sp>
      <p:sp>
        <p:nvSpPr>
          <p:cNvPr id="29702" name="Rectangle 4"/>
          <p:cNvSpPr>
            <a:spLocks noChangeArrowheads="1"/>
          </p:cNvSpPr>
          <p:nvPr/>
        </p:nvSpPr>
        <p:spPr bwMode="auto">
          <a:xfrm>
            <a:off x="1524001" y="2807644"/>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pt-BR"/>
          </a:p>
        </p:txBody>
      </p:sp>
      <p:graphicFrame>
        <p:nvGraphicFramePr>
          <p:cNvPr id="29698" name="Object 5"/>
          <p:cNvGraphicFramePr>
            <a:graphicFrameLocks noChangeAspect="1"/>
          </p:cNvGraphicFramePr>
          <p:nvPr/>
        </p:nvGraphicFramePr>
        <p:xfrm>
          <a:off x="2927350" y="4365626"/>
          <a:ext cx="6408738" cy="1476375"/>
        </p:xfrm>
        <a:graphic>
          <a:graphicData uri="http://schemas.openxmlformats.org/presentationml/2006/ole">
            <mc:AlternateContent xmlns:mc="http://schemas.openxmlformats.org/markup-compatibility/2006">
              <mc:Choice xmlns:v="urn:schemas-microsoft-com:vml" Requires="v">
                <p:oleObj spid="_x0000_s7218" name="VISIO" r:id="rId3" imgW="3384804" imgH="765353" progId="Visio.Drawing.6">
                  <p:embed/>
                </p:oleObj>
              </mc:Choice>
              <mc:Fallback>
                <p:oleObj name="VISIO" r:id="rId3" imgW="3384804" imgH="765353"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7350" y="4365626"/>
                        <a:ext cx="6408738" cy="1476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82258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2"/>
          <p:cNvSpPr>
            <a:spLocks noGrp="1" noRot="1" noChangeArrowheads="1"/>
          </p:cNvSpPr>
          <p:nvPr>
            <p:ph type="title"/>
          </p:nvPr>
        </p:nvSpPr>
        <p:spPr>
          <a:xfrm>
            <a:off x="1825625" y="228600"/>
            <a:ext cx="8510588" cy="319088"/>
          </a:xfrm>
        </p:spPr>
        <p:txBody>
          <a:bodyPr>
            <a:normAutofit fontScale="90000"/>
          </a:bodyPr>
          <a:lstStyle/>
          <a:p>
            <a:pPr eaLnBrk="1" hangingPunct="1">
              <a:defRPr/>
            </a:pPr>
            <a:r>
              <a:rPr lang="pt-BR" sz="3200" b="1"/>
              <a:t>Aprendizagem por reforço</a:t>
            </a:r>
          </a:p>
        </p:txBody>
      </p:sp>
      <p:sp>
        <p:nvSpPr>
          <p:cNvPr id="30725" name="Rectangle 3"/>
          <p:cNvSpPr>
            <a:spLocks noGrp="1" noRot="1" noChangeArrowheads="1"/>
          </p:cNvSpPr>
          <p:nvPr>
            <p:ph type="body" idx="1"/>
          </p:nvPr>
        </p:nvSpPr>
        <p:spPr>
          <a:xfrm>
            <a:off x="1524000" y="908051"/>
            <a:ext cx="9144000" cy="4525963"/>
          </a:xfrm>
        </p:spPr>
        <p:txBody>
          <a:bodyPr/>
          <a:lstStyle/>
          <a:p>
            <a:pPr eaLnBrk="1" hangingPunct="1">
              <a:lnSpc>
                <a:spcPct val="80000"/>
              </a:lnSpc>
            </a:pPr>
            <a:r>
              <a:rPr lang="pt-BR"/>
              <a:t>Pode ser visto como caso particular de aprendizagem supervisionada. </a:t>
            </a:r>
          </a:p>
          <a:p>
            <a:pPr eaLnBrk="1" hangingPunct="1">
              <a:lnSpc>
                <a:spcPct val="80000"/>
              </a:lnSpc>
            </a:pPr>
            <a:endParaRPr lang="pt-BR"/>
          </a:p>
          <a:p>
            <a:pPr eaLnBrk="1" hangingPunct="1">
              <a:lnSpc>
                <a:spcPct val="80000"/>
              </a:lnSpc>
            </a:pPr>
            <a:r>
              <a:rPr lang="pt-BR"/>
              <a:t>A principal diferença entre o aprendizado supervisionado e o aprendizado por reforço é a medida de desempenho usada em cada um deles. </a:t>
            </a:r>
          </a:p>
          <a:p>
            <a:pPr eaLnBrk="1" hangingPunct="1">
              <a:lnSpc>
                <a:spcPct val="80000"/>
              </a:lnSpc>
            </a:pPr>
            <a:endParaRPr lang="pt-BR"/>
          </a:p>
          <a:p>
            <a:pPr eaLnBrk="1" hangingPunct="1">
              <a:lnSpc>
                <a:spcPct val="80000"/>
              </a:lnSpc>
            </a:pPr>
            <a:r>
              <a:rPr lang="pt-BR"/>
              <a:t>No aprendizado supervisionado, a medida de desempenho é baseada no conjunto de respostas desejadas usando um critério de erro conhecido, enquanto que no aprendizado por reforço a única informação fornecida à rede é se uma determinada saída está correta ou não. </a:t>
            </a:r>
          </a:p>
          <a:p>
            <a:pPr eaLnBrk="1" hangingPunct="1">
              <a:lnSpc>
                <a:spcPct val="80000"/>
              </a:lnSpc>
            </a:pPr>
            <a:endParaRPr lang="pt-BR"/>
          </a:p>
          <a:p>
            <a:pPr eaLnBrk="1" hangingPunct="1">
              <a:lnSpc>
                <a:spcPct val="80000"/>
              </a:lnSpc>
            </a:pPr>
            <a:r>
              <a:rPr lang="pt-BR"/>
              <a:t>A idéia básica tem origem em estudos experimentais sobre aprendizado dos animais. Quanto maior a satisfação obtida com uma certa experiência em um animal, maiores as chances dele aprender.</a:t>
            </a:r>
          </a:p>
        </p:txBody>
      </p:sp>
      <p:sp>
        <p:nvSpPr>
          <p:cNvPr id="30726" name="Rectangle 4"/>
          <p:cNvSpPr>
            <a:spLocks noChangeArrowheads="1"/>
          </p:cNvSpPr>
          <p:nvPr/>
        </p:nvSpPr>
        <p:spPr bwMode="auto">
          <a:xfrm>
            <a:off x="1524001" y="2036119"/>
            <a:ext cx="184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endParaRPr lang="pt-BR"/>
          </a:p>
        </p:txBody>
      </p:sp>
      <p:graphicFrame>
        <p:nvGraphicFramePr>
          <p:cNvPr id="30722" name="Object 5"/>
          <p:cNvGraphicFramePr>
            <a:graphicFrameLocks noChangeAspect="1"/>
          </p:cNvGraphicFramePr>
          <p:nvPr/>
        </p:nvGraphicFramePr>
        <p:xfrm>
          <a:off x="4872038" y="4292600"/>
          <a:ext cx="2781300" cy="2324100"/>
        </p:xfrm>
        <a:graphic>
          <a:graphicData uri="http://schemas.openxmlformats.org/presentationml/2006/ole">
            <mc:AlternateContent xmlns:mc="http://schemas.openxmlformats.org/markup-compatibility/2006">
              <mc:Choice xmlns:v="urn:schemas-microsoft-com:vml" Requires="v">
                <p:oleObj spid="_x0000_s8242" name="VISIO" r:id="rId3" imgW="4140000" imgH="3463560" progId="Visio.Drawing.6">
                  <p:embed/>
                </p:oleObj>
              </mc:Choice>
              <mc:Fallback>
                <p:oleObj name="VISIO" r:id="rId3" imgW="4140000" imgH="3463560"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2038" y="4292600"/>
                        <a:ext cx="2781300" cy="2324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9166920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Rot="1" noChangeArrowheads="1"/>
          </p:cNvSpPr>
          <p:nvPr>
            <p:ph type="title"/>
          </p:nvPr>
        </p:nvSpPr>
        <p:spPr>
          <a:xfrm>
            <a:off x="1825625" y="260351"/>
            <a:ext cx="8510588" cy="792163"/>
          </a:xfrm>
        </p:spPr>
        <p:txBody>
          <a:bodyPr/>
          <a:lstStyle/>
          <a:p>
            <a:pPr eaLnBrk="1" hangingPunct="1">
              <a:defRPr/>
            </a:pPr>
            <a:r>
              <a:rPr lang="pt-BR" sz="3200" b="1"/>
              <a:t>Definição da Arquitetura da rede</a:t>
            </a:r>
          </a:p>
        </p:txBody>
      </p:sp>
      <p:sp>
        <p:nvSpPr>
          <p:cNvPr id="106500" name="Text Box 3"/>
          <p:cNvSpPr txBox="1">
            <a:spLocks noChangeArrowheads="1"/>
          </p:cNvSpPr>
          <p:nvPr/>
        </p:nvSpPr>
        <p:spPr bwMode="auto">
          <a:xfrm>
            <a:off x="1825625" y="1229721"/>
            <a:ext cx="9705516"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pt-BR" sz="3200" dirty="0"/>
              <a:t>A quantidade de neurônios na camada de entrada e saída é dada pelo problema a ser abordado.</a:t>
            </a:r>
          </a:p>
          <a:p>
            <a:pPr eaLnBrk="1" hangingPunct="1"/>
            <a:endParaRPr lang="pt-BR" sz="3200" dirty="0"/>
          </a:p>
          <a:p>
            <a:pPr eaLnBrk="1" hangingPunct="1"/>
            <a:r>
              <a:rPr lang="pt-BR" sz="3200" dirty="0"/>
              <a:t>No entanto, a quantidade de neurônios nas camadas  de processamento são características do projeto.</a:t>
            </a:r>
          </a:p>
        </p:txBody>
      </p:sp>
    </p:spTree>
    <p:extLst>
      <p:ext uri="{BB962C8B-B14F-4D97-AF65-F5344CB8AC3E}">
        <p14:creationId xmlns:p14="http://schemas.microsoft.com/office/powerpoint/2010/main" val="18737469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Text Box 4"/>
          <p:cNvSpPr txBox="1">
            <a:spLocks noChangeArrowheads="1"/>
          </p:cNvSpPr>
          <p:nvPr/>
        </p:nvSpPr>
        <p:spPr bwMode="auto">
          <a:xfrm>
            <a:off x="1965622" y="1167729"/>
            <a:ext cx="9921578"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pt-BR" sz="3200" dirty="0"/>
              <a:t>Aumentando-se o número de neurônios na camada escondida aumenta-se  a capacidade de mapeamento não-linear da rede.</a:t>
            </a:r>
          </a:p>
          <a:p>
            <a:pPr eaLnBrk="1" hangingPunct="1"/>
            <a:endParaRPr lang="pt-BR" sz="3200" dirty="0"/>
          </a:p>
          <a:p>
            <a:pPr eaLnBrk="1" hangingPunct="1"/>
            <a:r>
              <a:rPr lang="pt-BR" sz="3200" dirty="0"/>
              <a:t>No entanto, quando esse número for muito grande, o modelo pode se </a:t>
            </a:r>
            <a:r>
              <a:rPr lang="pt-BR" sz="3200" dirty="0" err="1"/>
              <a:t>sobre-ajustar</a:t>
            </a:r>
            <a:r>
              <a:rPr lang="pt-BR" sz="3200" dirty="0"/>
              <a:t> aos dados, na presença de ruído nas  amostras de treinamento. Diz-se que a rede está sujeito ao  </a:t>
            </a:r>
            <a:r>
              <a:rPr lang="pt-BR" sz="3200" dirty="0" err="1"/>
              <a:t>sobre-treinamento</a:t>
            </a:r>
            <a:r>
              <a:rPr lang="pt-BR" sz="3200" dirty="0"/>
              <a:t>  (</a:t>
            </a:r>
            <a:r>
              <a:rPr lang="pt-BR" sz="3200" i="1" dirty="0" err="1"/>
              <a:t>overfitting</a:t>
            </a:r>
            <a:r>
              <a:rPr lang="pt-BR" sz="3200" dirty="0"/>
              <a:t>).</a:t>
            </a:r>
          </a:p>
        </p:txBody>
      </p:sp>
    </p:spTree>
    <p:extLst>
      <p:ext uri="{BB962C8B-B14F-4D97-AF65-F5344CB8AC3E}">
        <p14:creationId xmlns:p14="http://schemas.microsoft.com/office/powerpoint/2010/main" val="23989606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3"/>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5B84A05A-7CED-4293-9202-4C05472DC29C}" type="slidenum">
              <a:rPr lang="pt-BR" sz="1400"/>
              <a:pPr eaLnBrk="1" hangingPunct="1"/>
              <a:t>79</a:t>
            </a:fld>
            <a:endParaRPr lang="pt-BR" sz="1400"/>
          </a:p>
        </p:txBody>
      </p:sp>
      <p:pic>
        <p:nvPicPr>
          <p:cNvPr id="108547" name="Picture 2" descr="grafico_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914" y="404814"/>
            <a:ext cx="6696075" cy="581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7253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8A649003-8682-4F0C-AD0D-4F9B7450AC4B}" type="slidenum">
              <a:rPr lang="pt-BR" sz="1400"/>
              <a:pPr eaLnBrk="1" hangingPunct="1"/>
              <a:t>8</a:t>
            </a:fld>
            <a:endParaRPr lang="pt-BR" sz="1400"/>
          </a:p>
        </p:txBody>
      </p:sp>
      <p:graphicFrame>
        <p:nvGraphicFramePr>
          <p:cNvPr id="62579" name="Group 115"/>
          <p:cNvGraphicFramePr>
            <a:graphicFrameLocks noGrp="1"/>
          </p:cNvGraphicFramePr>
          <p:nvPr/>
        </p:nvGraphicFramePr>
        <p:xfrm>
          <a:off x="1703388" y="2060576"/>
          <a:ext cx="8820150" cy="3948113"/>
        </p:xfrm>
        <a:graphic>
          <a:graphicData uri="http://schemas.openxmlformats.org/drawingml/2006/table">
            <a:tbl>
              <a:tblPr/>
              <a:tblGrid>
                <a:gridCol w="4408487">
                  <a:extLst>
                    <a:ext uri="{9D8B030D-6E8A-4147-A177-3AD203B41FA5}">
                      <a16:colId xmlns:a16="http://schemas.microsoft.com/office/drawing/2014/main" val="20000"/>
                    </a:ext>
                  </a:extLst>
                </a:gridCol>
                <a:gridCol w="4411663">
                  <a:extLst>
                    <a:ext uri="{9D8B030D-6E8A-4147-A177-3AD203B41FA5}">
                      <a16:colId xmlns:a16="http://schemas.microsoft.com/office/drawing/2014/main" val="20001"/>
                    </a:ext>
                  </a:extLst>
                </a:gridCol>
              </a:tblGrid>
              <a:tr h="9525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2800" b="1" i="1" u="none" strike="noStrike" cap="none" normalizeH="0" baseline="0">
                          <a:ln>
                            <a:noFill/>
                          </a:ln>
                          <a:solidFill>
                            <a:schemeClr val="tx1"/>
                          </a:solidFill>
                          <a:effectLst/>
                          <a:latin typeface="Arial" charset="0"/>
                        </a:rPr>
                        <a:t>Técnica Computacional</a:t>
                      </a:r>
                      <a:endParaRPr kumimoji="0" lang="pt-BR" sz="2800" b="1" i="0" u="none" strike="noStrike" cap="none" normalizeH="0" baseline="0">
                        <a:ln>
                          <a:noFill/>
                        </a:ln>
                        <a:solidFill>
                          <a:schemeClr val="tx1"/>
                        </a:solidFill>
                        <a:effectLst/>
                        <a:latin typeface="Arial"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2800" b="1" i="1" u="none" strike="noStrike" cap="none" normalizeH="0" baseline="0">
                          <a:ln>
                            <a:noFill/>
                          </a:ln>
                          <a:solidFill>
                            <a:schemeClr val="tx1"/>
                          </a:solidFill>
                          <a:effectLst/>
                          <a:latin typeface="Arial" charset="0"/>
                        </a:rPr>
                        <a:t>Inspiração na Natureza</a:t>
                      </a:r>
                      <a:endParaRPr kumimoji="0" lang="pt-BR" sz="2800" b="1" i="0" u="none" strike="noStrike" cap="none" normalizeH="0" baseline="0">
                        <a:ln>
                          <a:noFill/>
                        </a:ln>
                        <a:solidFill>
                          <a:schemeClr val="tx1"/>
                        </a:solidFill>
                        <a:effectLst/>
                        <a:latin typeface="Arial"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61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2800" b="0" i="0" u="none" strike="noStrike" cap="none" normalizeH="0" baseline="0">
                          <a:ln>
                            <a:noFill/>
                          </a:ln>
                          <a:solidFill>
                            <a:schemeClr val="tx1"/>
                          </a:solidFill>
                          <a:effectLst/>
                          <a:latin typeface="Arial" charset="0"/>
                        </a:rPr>
                        <a:t>Redes Neurais Artificiais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2800" b="0" i="0" u="none" strike="noStrike" cap="none" normalizeH="0" baseline="0">
                          <a:ln>
                            <a:noFill/>
                          </a:ln>
                          <a:solidFill>
                            <a:schemeClr val="tx1"/>
                          </a:solidFill>
                          <a:effectLst/>
                          <a:latin typeface="Arial" charset="0"/>
                        </a:rPr>
                        <a:t>Neurônios biológicos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509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2800" b="0" i="0" u="none" strike="noStrike" cap="none" normalizeH="0" baseline="0">
                          <a:ln>
                            <a:noFill/>
                          </a:ln>
                          <a:solidFill>
                            <a:schemeClr val="tx1"/>
                          </a:solidFill>
                          <a:effectLst/>
                          <a:latin typeface="Arial" charset="0"/>
                        </a:rPr>
                        <a:t>Computação Evolucionária</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2800" b="0" i="0" u="none" strike="noStrike" cap="none" normalizeH="0" baseline="0">
                          <a:ln>
                            <a:noFill/>
                          </a:ln>
                          <a:solidFill>
                            <a:schemeClr val="tx1"/>
                          </a:solidFill>
                          <a:effectLst/>
                          <a:latin typeface="Arial" charset="0"/>
                        </a:rPr>
                        <a:t>Evolução biológica</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525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2800" b="0" i="0" u="none" strike="noStrike" cap="none" normalizeH="0" baseline="0">
                          <a:ln>
                            <a:noFill/>
                          </a:ln>
                          <a:solidFill>
                            <a:schemeClr val="tx1"/>
                          </a:solidFill>
                          <a:effectLst/>
                          <a:latin typeface="Arial" charset="0"/>
                        </a:rPr>
                        <a:t>Lógica Fuzzy</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2800" b="0" i="0" u="none" strike="noStrike" cap="none" normalizeH="0" baseline="0">
                          <a:ln>
                            <a:noFill/>
                          </a:ln>
                          <a:solidFill>
                            <a:schemeClr val="tx1"/>
                          </a:solidFill>
                          <a:effectLst/>
                          <a:latin typeface="Arial" charset="0"/>
                        </a:rPr>
                        <a:t>Processamento lingüístico</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61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2800" b="0" i="0" u="none" strike="noStrike" cap="none" normalizeH="0" baseline="0">
                          <a:ln>
                            <a:noFill/>
                          </a:ln>
                          <a:solidFill>
                            <a:schemeClr val="tx1"/>
                          </a:solidFill>
                          <a:effectLst/>
                          <a:latin typeface="Arial" charset="0"/>
                        </a:rPr>
                        <a:t>Sistemas Especialistas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pt-BR" sz="2800" b="0" i="0" u="none" strike="noStrike" cap="none" normalizeH="0" baseline="0">
                          <a:ln>
                            <a:noFill/>
                          </a:ln>
                          <a:solidFill>
                            <a:schemeClr val="tx1"/>
                          </a:solidFill>
                          <a:effectLst/>
                          <a:latin typeface="Arial" charset="0"/>
                        </a:rPr>
                        <a:t>Processo de Inferência</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2531" name="Rectangle 67"/>
          <p:cNvSpPr>
            <a:spLocks noGrp="1" noRot="1" noChangeArrowheads="1"/>
          </p:cNvSpPr>
          <p:nvPr>
            <p:ph type="title"/>
          </p:nvPr>
        </p:nvSpPr>
        <p:spPr/>
        <p:txBody>
          <a:bodyPr/>
          <a:lstStyle/>
          <a:p>
            <a:pPr eaLnBrk="1" hangingPunct="1">
              <a:defRPr/>
            </a:pPr>
            <a:r>
              <a:rPr lang="pt-BR" b="1"/>
              <a:t>Técnica x Natureza</a:t>
            </a:r>
          </a:p>
        </p:txBody>
      </p:sp>
    </p:spTree>
    <p:extLst>
      <p:ext uri="{BB962C8B-B14F-4D97-AF65-F5344CB8AC3E}">
        <p14:creationId xmlns:p14="http://schemas.microsoft.com/office/powerpoint/2010/main" val="3655757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1F569BE6-16EC-49E4-BA3E-BBA7C0D96C2C}" type="slidenum">
              <a:rPr lang="pt-BR" sz="1400"/>
              <a:pPr eaLnBrk="1" hangingPunct="1"/>
              <a:t>80</a:t>
            </a:fld>
            <a:endParaRPr lang="pt-BR" sz="1400"/>
          </a:p>
        </p:txBody>
      </p:sp>
      <p:sp>
        <p:nvSpPr>
          <p:cNvPr id="361474" name="Rectangle 2"/>
          <p:cNvSpPr>
            <a:spLocks noGrp="1" noRot="1" noChangeArrowheads="1"/>
          </p:cNvSpPr>
          <p:nvPr>
            <p:ph type="title"/>
          </p:nvPr>
        </p:nvSpPr>
        <p:spPr>
          <a:xfrm>
            <a:off x="1825625" y="115888"/>
            <a:ext cx="8510588" cy="654050"/>
          </a:xfrm>
        </p:spPr>
        <p:txBody>
          <a:bodyPr/>
          <a:lstStyle/>
          <a:p>
            <a:pPr eaLnBrk="1" hangingPunct="1">
              <a:defRPr/>
            </a:pPr>
            <a:r>
              <a:rPr lang="pt-BR" sz="3200" b="1"/>
              <a:t>Normalização dos dados de entrada</a:t>
            </a:r>
          </a:p>
        </p:txBody>
      </p:sp>
      <p:sp>
        <p:nvSpPr>
          <p:cNvPr id="112644" name="Text Box 3"/>
          <p:cNvSpPr txBox="1">
            <a:spLocks noChangeArrowheads="1"/>
          </p:cNvSpPr>
          <p:nvPr/>
        </p:nvSpPr>
        <p:spPr bwMode="auto">
          <a:xfrm>
            <a:off x="1703388" y="908051"/>
            <a:ext cx="88201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pt-BR"/>
              <a:t>Uma característica das funções sigmoidais é a saturação, ou seja,  para valores grandes de argumento, a função opera numa região de saturação.</a:t>
            </a:r>
          </a:p>
        </p:txBody>
      </p:sp>
      <p:sp>
        <p:nvSpPr>
          <p:cNvPr id="112645" name="Text Box 4"/>
          <p:cNvSpPr txBox="1">
            <a:spLocks noChangeArrowheads="1"/>
          </p:cNvSpPr>
          <p:nvPr/>
        </p:nvSpPr>
        <p:spPr bwMode="auto">
          <a:xfrm>
            <a:off x="1774826" y="5626101"/>
            <a:ext cx="88931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pt-BR"/>
              <a:t>É importante portanto trabalhar com valores de entrada que estejam contidos num intervalo que não atinjam a saturação, por exemplo: [0,1].</a:t>
            </a:r>
          </a:p>
        </p:txBody>
      </p:sp>
      <p:pic>
        <p:nvPicPr>
          <p:cNvPr id="112646"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003676" y="2224089"/>
            <a:ext cx="4397375" cy="3140075"/>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8237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443090C2-9E77-4C78-9CFE-B1E1ED3E1AB1}" type="slidenum">
              <a:rPr lang="pt-BR" sz="1400"/>
              <a:pPr eaLnBrk="1" hangingPunct="1"/>
              <a:t>81</a:t>
            </a:fld>
            <a:endParaRPr lang="pt-BR" sz="1400"/>
          </a:p>
        </p:txBody>
      </p:sp>
      <p:sp>
        <p:nvSpPr>
          <p:cNvPr id="362498" name="Rectangle 2"/>
          <p:cNvSpPr>
            <a:spLocks noGrp="1" noRot="1" noChangeArrowheads="1"/>
          </p:cNvSpPr>
          <p:nvPr>
            <p:ph type="title"/>
          </p:nvPr>
        </p:nvSpPr>
        <p:spPr>
          <a:xfrm>
            <a:off x="1825625" y="228600"/>
            <a:ext cx="8510588" cy="901700"/>
          </a:xfrm>
        </p:spPr>
        <p:txBody>
          <a:bodyPr/>
          <a:lstStyle/>
          <a:p>
            <a:pPr eaLnBrk="1" hangingPunct="1">
              <a:defRPr/>
            </a:pPr>
            <a:r>
              <a:rPr lang="pt-BR" sz="3200" b="1"/>
              <a:t>Inicialização dos vetores de pesos e </a:t>
            </a:r>
            <a:r>
              <a:rPr lang="pt-BR" sz="3200" b="1" i="1"/>
              <a:t>bias</a:t>
            </a:r>
          </a:p>
        </p:txBody>
      </p:sp>
      <p:sp>
        <p:nvSpPr>
          <p:cNvPr id="113668" name="Text Box 3"/>
          <p:cNvSpPr txBox="1">
            <a:spLocks noChangeArrowheads="1"/>
          </p:cNvSpPr>
          <p:nvPr/>
        </p:nvSpPr>
        <p:spPr bwMode="auto">
          <a:xfrm>
            <a:off x="2208214" y="1557338"/>
            <a:ext cx="7488237"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pt-BR"/>
              <a:t>A eficiência do aprendizado em redes multicamadas depende da:</a:t>
            </a:r>
          </a:p>
          <a:p>
            <a:pPr eaLnBrk="1" hangingPunct="1"/>
            <a:endParaRPr lang="pt-BR"/>
          </a:p>
          <a:p>
            <a:pPr eaLnBrk="1" hangingPunct="1">
              <a:buFontTx/>
              <a:buChar char="-"/>
            </a:pPr>
            <a:r>
              <a:rPr lang="pt-BR"/>
              <a:t> especificação de arquitetura da rede, </a:t>
            </a:r>
          </a:p>
          <a:p>
            <a:pPr eaLnBrk="1" hangingPunct="1">
              <a:buFontTx/>
              <a:buChar char="-"/>
            </a:pPr>
            <a:r>
              <a:rPr lang="pt-BR"/>
              <a:t> função de ativação, </a:t>
            </a:r>
          </a:p>
          <a:p>
            <a:pPr eaLnBrk="1" hangingPunct="1">
              <a:buFontTx/>
              <a:buChar char="-"/>
            </a:pPr>
            <a:r>
              <a:rPr lang="pt-BR"/>
              <a:t> regra de aprendizagem e </a:t>
            </a:r>
          </a:p>
          <a:p>
            <a:pPr eaLnBrk="1" hangingPunct="1">
              <a:buFontTx/>
              <a:buChar char="-"/>
            </a:pPr>
            <a:r>
              <a:rPr lang="pt-BR"/>
              <a:t> valores iniciais dos vetores de pesos e bias.</a:t>
            </a:r>
          </a:p>
        </p:txBody>
      </p:sp>
      <p:sp>
        <p:nvSpPr>
          <p:cNvPr id="113669" name="Text Box 4"/>
          <p:cNvSpPr txBox="1">
            <a:spLocks noChangeArrowheads="1"/>
          </p:cNvSpPr>
          <p:nvPr/>
        </p:nvSpPr>
        <p:spPr bwMode="auto">
          <a:xfrm>
            <a:off x="2208214" y="4724401"/>
            <a:ext cx="77755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pt-BR"/>
              <a:t>Considerando-se que os três primeiros itens já foram definidos,  verifica-se agora a inicialização dos vetores de pesos e bias.</a:t>
            </a:r>
          </a:p>
        </p:txBody>
      </p:sp>
    </p:spTree>
    <p:extLst>
      <p:ext uri="{BB962C8B-B14F-4D97-AF65-F5344CB8AC3E}">
        <p14:creationId xmlns:p14="http://schemas.microsoft.com/office/powerpoint/2010/main" val="4366153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ço Reservado para Número de Slide 3"/>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F44C282D-DA31-429A-A0B0-C7163C67F267}" type="slidenum">
              <a:rPr lang="pt-BR" sz="1400"/>
              <a:pPr eaLnBrk="1" hangingPunct="1"/>
              <a:t>82</a:t>
            </a:fld>
            <a:endParaRPr lang="pt-BR" sz="1400"/>
          </a:p>
        </p:txBody>
      </p:sp>
      <p:sp>
        <p:nvSpPr>
          <p:cNvPr id="363522" name="Rectangle 2"/>
          <p:cNvSpPr>
            <a:spLocks noChangeArrowheads="1"/>
          </p:cNvSpPr>
          <p:nvPr/>
        </p:nvSpPr>
        <p:spPr bwMode="auto">
          <a:xfrm>
            <a:off x="1981200" y="274638"/>
            <a:ext cx="8229600" cy="417512"/>
          </a:xfrm>
          <a:prstGeom prst="rect">
            <a:avLst/>
          </a:prstGeom>
          <a:noFill/>
          <a:ln w="9525">
            <a:noFill/>
            <a:miter lim="800000"/>
            <a:headEnd/>
            <a:tailEnd/>
          </a:ln>
          <a:effectLst/>
        </p:spPr>
        <p:txBody>
          <a:bodyPr anchor="ctr"/>
          <a:lstStyle/>
          <a:p>
            <a:pPr algn="ctr">
              <a:defRPr/>
            </a:pPr>
            <a:r>
              <a:rPr lang="pt-BR" sz="3200" b="1" dirty="0">
                <a:solidFill>
                  <a:schemeClr val="tx2"/>
                </a:solidFill>
                <a:latin typeface="Arial" charset="0"/>
              </a:rPr>
              <a:t>Inicialização aleatória dos pesos</a:t>
            </a:r>
            <a:endParaRPr lang="pt-BR" sz="3200" dirty="0">
              <a:solidFill>
                <a:schemeClr val="tx2"/>
              </a:solidFill>
              <a:latin typeface="Arial" charset="0"/>
            </a:endParaRPr>
          </a:p>
        </p:txBody>
      </p:sp>
      <p:sp>
        <p:nvSpPr>
          <p:cNvPr id="114692" name="Rectangle 3"/>
          <p:cNvSpPr>
            <a:spLocks noChangeArrowheads="1"/>
          </p:cNvSpPr>
          <p:nvPr/>
        </p:nvSpPr>
        <p:spPr bwMode="auto">
          <a:xfrm>
            <a:off x="1524000" y="1125538"/>
            <a:ext cx="91440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pt-BR" sz="1800"/>
              <a:t>A atualização de um peso entre duas unidades depende da derivada da função de ativação da unidade posterior e função de ativação da unidade anterior. </a:t>
            </a:r>
          </a:p>
          <a:p>
            <a:pPr eaLnBrk="1" hangingPunct="1"/>
            <a:endParaRPr lang="pt-BR" sz="1800"/>
          </a:p>
          <a:p>
            <a:pPr eaLnBrk="1" hangingPunct="1"/>
            <a:r>
              <a:rPr lang="pt-BR" sz="1800"/>
              <a:t>Por esta razão, é importante evitar escolhas de pesos iniciais que tornem as funções de ativação ou suas derivadas iguais a zero. </a:t>
            </a:r>
          </a:p>
          <a:p>
            <a:pPr eaLnBrk="1" hangingPunct="1"/>
            <a:endParaRPr lang="pt-BR" sz="1800"/>
          </a:p>
        </p:txBody>
      </p:sp>
      <p:pic>
        <p:nvPicPr>
          <p:cNvPr id="11469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7776" y="2924175"/>
            <a:ext cx="1800225"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4" name="Text Box 5"/>
          <p:cNvSpPr txBox="1">
            <a:spLocks noChangeArrowheads="1"/>
          </p:cNvSpPr>
          <p:nvPr/>
        </p:nvSpPr>
        <p:spPr bwMode="auto">
          <a:xfrm>
            <a:off x="1524001" y="5300664"/>
            <a:ext cx="889317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pt-BR" sz="1800"/>
              <a:t>Um procedimento comum é inicializar os pesos e </a:t>
            </a:r>
            <a:r>
              <a:rPr lang="pt-BR" sz="1800" i="1"/>
              <a:t>bias</a:t>
            </a:r>
            <a:r>
              <a:rPr lang="pt-BR" sz="1800"/>
              <a:t> a valores randômicos entre -0.5 e 0.5, ou entre -1 e 1. Os valores podem ser positivos ou negativos porque os pesos finais após o treinamento também podem ser positivos ou negativos</a:t>
            </a:r>
          </a:p>
        </p:txBody>
      </p:sp>
      <p:sp>
        <p:nvSpPr>
          <p:cNvPr id="114695" name="Text Box 6"/>
          <p:cNvSpPr txBox="1">
            <a:spLocks noChangeArrowheads="1"/>
          </p:cNvSpPr>
          <p:nvPr/>
        </p:nvSpPr>
        <p:spPr bwMode="auto">
          <a:xfrm>
            <a:off x="1524001" y="2924175"/>
            <a:ext cx="5148263"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pt-BR" sz="1800"/>
              <a:t>Os valores para os pesos iniciais não devem ser muito grandes, tal que as derivadas das funções de ativação tenham valores muito pequenos (região de saturação). Por outro lado, se os pesos iniciais são muito pequenos,  a soma pode cair perto de zero, onde o aprendizado é muito lento.</a:t>
            </a:r>
          </a:p>
        </p:txBody>
      </p:sp>
      <p:pic>
        <p:nvPicPr>
          <p:cNvPr id="11469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9601" y="2924175"/>
            <a:ext cx="1871663"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43299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5"/>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C0C8E453-BF53-432A-8069-1CA17849BA6D}" type="slidenum">
              <a:rPr lang="pt-BR" sz="1400"/>
              <a:pPr eaLnBrk="1" hangingPunct="1"/>
              <a:t>83</a:t>
            </a:fld>
            <a:endParaRPr lang="pt-BR" sz="1400"/>
          </a:p>
        </p:txBody>
      </p:sp>
      <p:sp>
        <p:nvSpPr>
          <p:cNvPr id="114690" name="Rectangle 2"/>
          <p:cNvSpPr>
            <a:spLocks noGrp="1" noRot="1" noChangeArrowheads="1"/>
          </p:cNvSpPr>
          <p:nvPr>
            <p:ph type="title"/>
          </p:nvPr>
        </p:nvSpPr>
        <p:spPr>
          <a:xfrm>
            <a:off x="1825625" y="228600"/>
            <a:ext cx="8510588" cy="971550"/>
          </a:xfrm>
        </p:spPr>
        <p:txBody>
          <a:bodyPr/>
          <a:lstStyle/>
          <a:p>
            <a:pPr eaLnBrk="1" hangingPunct="1">
              <a:defRPr/>
            </a:pPr>
            <a:r>
              <a:rPr lang="pt-BR"/>
              <a:t>Treinamento da MLP</a:t>
            </a:r>
          </a:p>
        </p:txBody>
      </p:sp>
      <p:sp>
        <p:nvSpPr>
          <p:cNvPr id="114691" name="Rectangle 3"/>
          <p:cNvSpPr>
            <a:spLocks noGrp="1" noRot="1" noChangeArrowheads="1"/>
          </p:cNvSpPr>
          <p:nvPr>
            <p:ph type="body" idx="1"/>
          </p:nvPr>
        </p:nvSpPr>
        <p:spPr>
          <a:xfrm>
            <a:off x="2209800" y="1676400"/>
            <a:ext cx="9982200" cy="5181600"/>
          </a:xfrm>
        </p:spPr>
        <p:txBody>
          <a:bodyPr>
            <a:noAutofit/>
          </a:bodyPr>
          <a:lstStyle/>
          <a:p>
            <a:pPr algn="just" eaLnBrk="1" hangingPunct="1">
              <a:defRPr/>
            </a:pPr>
            <a:r>
              <a:rPr lang="pt-BR" sz="2800" dirty="0"/>
              <a:t>Algoritmo de aprendizagem – </a:t>
            </a:r>
            <a:r>
              <a:rPr lang="pt-BR" sz="2800" i="1" dirty="0" err="1"/>
              <a:t>backpropagation</a:t>
            </a:r>
            <a:endParaRPr lang="pt-BR" sz="2800" i="1" dirty="0"/>
          </a:p>
          <a:p>
            <a:pPr algn="just" eaLnBrk="1" hangingPunct="1">
              <a:buFont typeface="Wingdings" panose="05000000000000000000" pitchFamily="2" charset="2"/>
              <a:buNone/>
              <a:defRPr/>
            </a:pPr>
            <a:endParaRPr lang="pt-BR" sz="2800" dirty="0"/>
          </a:p>
          <a:p>
            <a:pPr lvl="1" algn="just" eaLnBrk="1" hangingPunct="1">
              <a:defRPr/>
            </a:pPr>
            <a:r>
              <a:rPr lang="pt-BR" sz="2800" dirty="0"/>
              <a:t>Regra de aprendizagem baseada na correção do erro pelo método do Gradiente</a:t>
            </a:r>
          </a:p>
          <a:p>
            <a:pPr lvl="1" algn="just" eaLnBrk="1" hangingPunct="1">
              <a:buFontTx/>
              <a:buNone/>
              <a:defRPr/>
            </a:pPr>
            <a:endParaRPr lang="pt-BR" sz="2800" dirty="0"/>
          </a:p>
          <a:p>
            <a:pPr lvl="1" algn="just" eaLnBrk="1" hangingPunct="1">
              <a:defRPr/>
            </a:pPr>
            <a:r>
              <a:rPr lang="pt-BR" sz="2800" dirty="0"/>
              <a:t>O algoritmo de aprendizagem é composto de duas fases:</a:t>
            </a:r>
          </a:p>
          <a:p>
            <a:pPr lvl="3" algn="just" eaLnBrk="1" hangingPunct="1">
              <a:defRPr/>
            </a:pPr>
            <a:r>
              <a:rPr lang="pt-BR" sz="2800" dirty="0"/>
              <a:t>Cálculo do erro (</a:t>
            </a:r>
            <a:r>
              <a:rPr lang="pt-BR" sz="2800" i="1" dirty="0" err="1"/>
              <a:t>forward</a:t>
            </a:r>
            <a:r>
              <a:rPr lang="pt-BR" sz="2800" dirty="0"/>
              <a:t>)</a:t>
            </a:r>
          </a:p>
          <a:p>
            <a:pPr lvl="3" algn="just" eaLnBrk="1" hangingPunct="1">
              <a:defRPr/>
            </a:pPr>
            <a:r>
              <a:rPr lang="pt-BR" sz="2800" dirty="0"/>
              <a:t>Correção dos pesos sinápticos (</a:t>
            </a:r>
            <a:r>
              <a:rPr lang="pt-BR" sz="2800" i="1" dirty="0" err="1"/>
              <a:t>backward</a:t>
            </a:r>
            <a:r>
              <a:rPr lang="pt-BR" sz="2800" dirty="0"/>
              <a:t>)</a:t>
            </a:r>
          </a:p>
          <a:p>
            <a:pPr lvl="2" algn="just" eaLnBrk="1" hangingPunct="1">
              <a:defRPr/>
            </a:pPr>
            <a:endParaRPr lang="pt-BR" sz="1600" dirty="0"/>
          </a:p>
        </p:txBody>
      </p:sp>
    </p:spTree>
    <p:extLst>
      <p:ext uri="{BB962C8B-B14F-4D97-AF65-F5344CB8AC3E}">
        <p14:creationId xmlns:p14="http://schemas.microsoft.com/office/powerpoint/2010/main" val="2950405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3"/>
          <p:cNvSpPr>
            <a:spLocks noGrp="1"/>
          </p:cNvSpPr>
          <p:nvPr>
            <p:ph type="sldNum" sz="quarter" idx="12"/>
          </p:nvPr>
        </p:nvSpPr>
        <p:spPr/>
        <p:txBody>
          <a:bodyP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fld id="{6C55B74A-1778-4859-BFE8-B701F2946ACA}" type="slidenum">
              <a:rPr lang="pt-BR" sz="1400"/>
              <a:pPr eaLnBrk="1" hangingPunct="1"/>
              <a:t>9</a:t>
            </a:fld>
            <a:endParaRPr lang="pt-BR" sz="1400"/>
          </a:p>
        </p:txBody>
      </p:sp>
      <p:pic>
        <p:nvPicPr>
          <p:cNvPr id="51203" name="Picture 5" descr="neuro3"/>
          <p:cNvPicPr>
            <a:picLocks noChangeAspect="1" noChangeArrowheads="1"/>
          </p:cNvPicPr>
          <p:nvPr/>
        </p:nvPicPr>
        <p:blipFill>
          <a:blip r:embed="rId2">
            <a:lum bright="40000" contrast="40000"/>
            <a:extLst>
              <a:ext uri="{28A0092B-C50C-407E-A947-70E740481C1C}">
                <a14:useLocalDpi xmlns:a14="http://schemas.microsoft.com/office/drawing/2010/main" val="0"/>
              </a:ext>
            </a:extLst>
          </a:blip>
          <a:srcRect/>
          <a:stretch>
            <a:fillRect/>
          </a:stretch>
        </p:blipFill>
        <p:spPr bwMode="auto">
          <a:xfrm>
            <a:off x="2566988" y="407988"/>
            <a:ext cx="6913562" cy="618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8598484"/>
      </p:ext>
    </p:extLst>
  </p:cSld>
  <p:clrMapOvr>
    <a:masterClrMapping/>
  </p:clrMapOvr>
</p:sld>
</file>

<file path=ppt/theme/theme1.xml><?xml version="1.0" encoding="utf-8"?>
<a:theme xmlns:a="http://schemas.openxmlformats.org/drawingml/2006/main" name="Cacho">
  <a:themeElements>
    <a:clrScheme name="Cacho">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Cacho">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acho">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726</TotalTime>
  <Words>2612</Words>
  <Application>Microsoft Office PowerPoint</Application>
  <PresentationFormat>Widescreen</PresentationFormat>
  <Paragraphs>344</Paragraphs>
  <Slides>83</Slides>
  <Notes>3</Notes>
  <HiddenSlides>0</HiddenSlides>
  <MMClips>0</MMClips>
  <ScaleCrop>false</ScaleCrop>
  <HeadingPairs>
    <vt:vector size="8" baseType="variant">
      <vt:variant>
        <vt:lpstr>Fontes usadas</vt:lpstr>
      </vt:variant>
      <vt:variant>
        <vt:i4>8</vt:i4>
      </vt:variant>
      <vt:variant>
        <vt:lpstr>Tema</vt:lpstr>
      </vt:variant>
      <vt:variant>
        <vt:i4>1</vt:i4>
      </vt:variant>
      <vt:variant>
        <vt:lpstr>Servidores OLE inseridos</vt:lpstr>
      </vt:variant>
      <vt:variant>
        <vt:i4>1</vt:i4>
      </vt:variant>
      <vt:variant>
        <vt:lpstr>Títulos de slides</vt:lpstr>
      </vt:variant>
      <vt:variant>
        <vt:i4>83</vt:i4>
      </vt:variant>
    </vt:vector>
  </HeadingPairs>
  <TitlesOfParts>
    <vt:vector size="93" baseType="lpstr">
      <vt:lpstr>SimSun</vt:lpstr>
      <vt:lpstr>Arial</vt:lpstr>
      <vt:lpstr>Calibri</vt:lpstr>
      <vt:lpstr>Cambria Math</vt:lpstr>
      <vt:lpstr>Century Gothic</vt:lpstr>
      <vt:lpstr>Symbol</vt:lpstr>
      <vt:lpstr>Wingdings</vt:lpstr>
      <vt:lpstr>Wingdings 3</vt:lpstr>
      <vt:lpstr>Cacho</vt:lpstr>
      <vt:lpstr>VISIO</vt:lpstr>
      <vt:lpstr>Introdução Redes Neurais Slide 4</vt:lpstr>
      <vt:lpstr>Redes Neurais Artificiais (RNA)</vt:lpstr>
      <vt:lpstr>Capacidade de Generalização</vt:lpstr>
      <vt:lpstr>Aproximador de funções</vt:lpstr>
      <vt:lpstr>Apresentação do PowerPoint</vt:lpstr>
      <vt:lpstr>Apresentação do PowerPoint</vt:lpstr>
      <vt:lpstr>Redes Neurais Artificiais (RNA)</vt:lpstr>
      <vt:lpstr>Técnica x Natureza</vt:lpstr>
      <vt:lpstr>Apresentação do PowerPoint</vt:lpstr>
      <vt:lpstr>Apresentação do PowerPoint</vt:lpstr>
      <vt:lpstr>Apresentação do PowerPoint</vt:lpstr>
      <vt:lpstr>Apresentação do PowerPoint</vt:lpstr>
      <vt:lpstr>Apresentação do PowerPoint</vt:lpstr>
      <vt:lpstr>Cérebro humano</vt:lpstr>
      <vt:lpstr>Quadro comparativo entre cérebro e o computador</vt:lpstr>
      <vt:lpstr>Histórico (1943)</vt:lpstr>
      <vt:lpstr>O neurônio de McCulloch e Pitts </vt:lpstr>
      <vt:lpstr>Histórico (1949)</vt:lpstr>
      <vt:lpstr>Histórico (1951)</vt:lpstr>
      <vt:lpstr>Histórico (1956)</vt:lpstr>
      <vt:lpstr>Histórico (1958)</vt:lpstr>
      <vt:lpstr>Perceptron Clássico – Rosenblatt (1958)</vt:lpstr>
      <vt:lpstr>Apresentação do PowerPoint</vt:lpstr>
      <vt:lpstr>Histórico (1960)</vt:lpstr>
      <vt:lpstr>Histórico (1969)</vt:lpstr>
      <vt:lpstr>Histórico (1960-1970)</vt:lpstr>
      <vt:lpstr>Histórico (1982)</vt:lpstr>
      <vt:lpstr>Histórico (1986)</vt:lpstr>
      <vt:lpstr>Histórico (1988)</vt:lpstr>
      <vt:lpstr>Modelo de McCulloch e Pitts (MC)</vt:lpstr>
      <vt:lpstr>Modelo de McCulloch e Pitts (MC)</vt:lpstr>
      <vt:lpstr>Modelo de McCulloch e Pitts (MC)</vt:lpstr>
      <vt:lpstr>Modelo de McCulloch e Pitts (MC)</vt:lpstr>
      <vt:lpstr>Modelo de McCulloch e Pitts (MC)</vt:lpstr>
      <vt:lpstr>Exercício 1</vt:lpstr>
      <vt:lpstr>Exercício 1</vt:lpstr>
      <vt:lpstr>Exercício 1</vt:lpstr>
      <vt:lpstr>Exercício 2</vt:lpstr>
      <vt:lpstr>Exercício 2</vt:lpstr>
      <vt:lpstr>Exercício 2</vt:lpstr>
      <vt:lpstr>Exercício 2</vt:lpstr>
      <vt:lpstr>Exercício 3</vt:lpstr>
      <vt:lpstr>Exercício 3</vt:lpstr>
      <vt:lpstr>Exercício 3</vt:lpstr>
      <vt:lpstr>Exercício 3</vt:lpstr>
      <vt:lpstr>Exercício 3</vt:lpstr>
      <vt:lpstr>Componentes do neurônio artificial</vt:lpstr>
      <vt:lpstr>Componentes do neurônio artificial</vt:lpstr>
      <vt:lpstr>Princípio de funcionamento</vt:lpstr>
      <vt:lpstr>Expressão matemática do neurônio artificial</vt:lpstr>
      <vt:lpstr>Funções de ativação</vt:lpstr>
      <vt:lpstr>Função de ativação tangente hiperbólica</vt:lpstr>
      <vt:lpstr>Função de ativação logística (sigmóide)</vt:lpstr>
      <vt:lpstr>Função de ativação semi-linear</vt:lpstr>
      <vt:lpstr>Resposta do neurônio (saída)</vt:lpstr>
      <vt:lpstr>Adaptação</vt:lpstr>
      <vt:lpstr>Adaptação</vt:lpstr>
      <vt:lpstr>Adaptação</vt:lpstr>
      <vt:lpstr>Adaptação</vt:lpstr>
      <vt:lpstr>Arquitetura das RNAs</vt:lpstr>
      <vt:lpstr>Características Gerais das RNAs</vt:lpstr>
      <vt:lpstr>Tipos de Redes Neurais Artificiais</vt:lpstr>
      <vt:lpstr>Apresentação do PowerPoint</vt:lpstr>
      <vt:lpstr>Apresentação do PowerPoint</vt:lpstr>
      <vt:lpstr>Rede feedforward de uma única camada</vt:lpstr>
      <vt:lpstr>Rede feedforward de Múltiplas Camadas (Multilayer Perceptron - MLP)</vt:lpstr>
      <vt:lpstr>Redes recorrentes </vt:lpstr>
      <vt:lpstr>Apresentação do PowerPoint</vt:lpstr>
      <vt:lpstr>Rede de Kohonen</vt:lpstr>
      <vt:lpstr>Topologias das redes neurais</vt:lpstr>
      <vt:lpstr>Redes de Base Radial (RBF)</vt:lpstr>
      <vt:lpstr>Treinamento</vt:lpstr>
      <vt:lpstr>Modelos de Aprendizagem</vt:lpstr>
      <vt:lpstr>Supervisionado</vt:lpstr>
      <vt:lpstr>Não supervisionado</vt:lpstr>
      <vt:lpstr>Aprendizagem por reforço</vt:lpstr>
      <vt:lpstr>Definição da Arquitetura da rede</vt:lpstr>
      <vt:lpstr>Apresentação do PowerPoint</vt:lpstr>
      <vt:lpstr>Apresentação do PowerPoint</vt:lpstr>
      <vt:lpstr>Normalização dos dados de entrada</vt:lpstr>
      <vt:lpstr>Inicialização dos vetores de pesos e bias</vt:lpstr>
      <vt:lpstr>Apresentação do PowerPoint</vt:lpstr>
      <vt:lpstr>Treinamento da MLP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Inteligência artificial</dc:title>
  <dc:creator>Nielsen</dc:creator>
  <cp:lastModifiedBy>Nielsen C. Damasceno</cp:lastModifiedBy>
  <cp:revision>303</cp:revision>
  <dcterms:created xsi:type="dcterms:W3CDTF">2013-08-26T18:56:02Z</dcterms:created>
  <dcterms:modified xsi:type="dcterms:W3CDTF">2017-04-20T21:43:41Z</dcterms:modified>
</cp:coreProperties>
</file>